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0" r:id="rId2"/>
    <p:sldId id="257" r:id="rId3"/>
    <p:sldId id="258" r:id="rId4"/>
    <p:sldId id="261" r:id="rId5"/>
    <p:sldId id="262" r:id="rId6"/>
    <p:sldId id="282" r:id="rId7"/>
    <p:sldId id="263" r:id="rId8"/>
    <p:sldId id="264" r:id="rId9"/>
    <p:sldId id="265" r:id="rId10"/>
    <p:sldId id="266" r:id="rId11"/>
    <p:sldId id="271" r:id="rId12"/>
    <p:sldId id="272" r:id="rId13"/>
    <p:sldId id="275" r:id="rId14"/>
    <p:sldId id="276" r:id="rId15"/>
    <p:sldId id="283" r:id="rId16"/>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C5F"/>
    <a:srgbClr val="06070B"/>
    <a:srgbClr val="1C2534"/>
    <a:srgbClr val="0E1142"/>
    <a:srgbClr val="09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526" y="-23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4EDBC9D9-0DD9-4C6B-B783-1AB3B2890F77}" type="datetimeFigureOut">
              <a:rPr lang="en-US" smtClean="0"/>
              <a:t>5/2/2023</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47D63269-AEDC-4DFF-B75F-3C7BBC299D39}" type="slidenum">
              <a:rPr lang="en-US" smtClean="0"/>
              <a:t>‹#›</a:t>
            </a:fld>
            <a:endParaRPr lang="en-US"/>
          </a:p>
        </p:txBody>
      </p:sp>
    </p:spTree>
    <p:extLst>
      <p:ext uri="{BB962C8B-B14F-4D97-AF65-F5344CB8AC3E}">
        <p14:creationId xmlns:p14="http://schemas.microsoft.com/office/powerpoint/2010/main" val="412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2400" cy="4572000"/>
          </a:xfrm>
          <a:custGeom>
            <a:avLst/>
            <a:gdLst/>
            <a:ahLst/>
            <a:cxnLst/>
            <a:rect l="l" t="t" r="r" b="b"/>
            <a:pathLst>
              <a:path w="7772400" h="4572000">
                <a:moveTo>
                  <a:pt x="7772400" y="0"/>
                </a:moveTo>
                <a:lnTo>
                  <a:pt x="0" y="0"/>
                </a:lnTo>
                <a:lnTo>
                  <a:pt x="0" y="4572000"/>
                </a:lnTo>
                <a:lnTo>
                  <a:pt x="7772400" y="4572000"/>
                </a:lnTo>
                <a:lnTo>
                  <a:pt x="7772400" y="0"/>
                </a:lnTo>
                <a:close/>
              </a:path>
            </a:pathLst>
          </a:custGeom>
          <a:solidFill>
            <a:srgbClr val="09224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571500" y="571498"/>
            <a:ext cx="611974" cy="611974"/>
          </a:xfrm>
          <a:prstGeom prst="rect">
            <a:avLst/>
          </a:prstGeom>
        </p:spPr>
      </p:pic>
      <p:pic>
        <p:nvPicPr>
          <p:cNvPr id="18" name="bg object 18"/>
          <p:cNvPicPr/>
          <p:nvPr/>
        </p:nvPicPr>
        <p:blipFill>
          <a:blip r:embed="rId3" cstate="print"/>
          <a:stretch>
            <a:fillRect/>
          </a:stretch>
        </p:blipFill>
        <p:spPr>
          <a:xfrm>
            <a:off x="1324138" y="664848"/>
            <a:ext cx="2293184" cy="477822"/>
          </a:xfrm>
          <a:prstGeom prst="rect">
            <a:avLst/>
          </a:prstGeom>
        </p:spPr>
      </p:pic>
      <p:pic>
        <p:nvPicPr>
          <p:cNvPr id="19" name="bg object 19"/>
          <p:cNvPicPr/>
          <p:nvPr/>
        </p:nvPicPr>
        <p:blipFill>
          <a:blip r:embed="rId4" cstate="print"/>
          <a:stretch>
            <a:fillRect/>
          </a:stretch>
        </p:blipFill>
        <p:spPr>
          <a:xfrm>
            <a:off x="3709150" y="664852"/>
            <a:ext cx="1593872" cy="318460"/>
          </a:xfrm>
          <a:prstGeom prst="rect">
            <a:avLst/>
          </a:prstGeom>
        </p:spPr>
      </p:pic>
      <p:pic>
        <p:nvPicPr>
          <p:cNvPr id="20" name="bg object 20"/>
          <p:cNvPicPr/>
          <p:nvPr/>
        </p:nvPicPr>
        <p:blipFill>
          <a:blip r:embed="rId5" cstate="print"/>
          <a:stretch>
            <a:fillRect/>
          </a:stretch>
        </p:blipFill>
        <p:spPr>
          <a:xfrm>
            <a:off x="5387050" y="665179"/>
            <a:ext cx="489140" cy="233133"/>
          </a:xfrm>
          <a:prstGeom prst="rect">
            <a:avLst/>
          </a:prstGeom>
        </p:spPr>
      </p:pic>
      <p:pic>
        <p:nvPicPr>
          <p:cNvPr id="21" name="bg object 21"/>
          <p:cNvPicPr/>
          <p:nvPr/>
        </p:nvPicPr>
        <p:blipFill>
          <a:blip r:embed="rId6" cstate="print"/>
          <a:stretch>
            <a:fillRect/>
          </a:stretch>
        </p:blipFill>
        <p:spPr>
          <a:xfrm>
            <a:off x="5960548" y="665179"/>
            <a:ext cx="1240350" cy="233765"/>
          </a:xfrm>
          <a:prstGeom prst="rect">
            <a:avLst/>
          </a:prstGeom>
        </p:spPr>
      </p:pic>
      <p:sp>
        <p:nvSpPr>
          <p:cNvPr id="2" name="Holder 2"/>
          <p:cNvSpPr>
            <a:spLocks noGrp="1"/>
          </p:cNvSpPr>
          <p:nvPr>
            <p:ph type="ctrTitle"/>
          </p:nvPr>
        </p:nvSpPr>
        <p:spPr>
          <a:xfrm>
            <a:off x="553720" y="1880589"/>
            <a:ext cx="6664959" cy="1066800"/>
          </a:xfrm>
          <a:prstGeom prst="rect">
            <a:avLst/>
          </a:prstGeom>
        </p:spPr>
        <p:txBody>
          <a:bodyPr wrap="square" lIns="0" tIns="0" rIns="0" bIns="0">
            <a:spAutoFit/>
          </a:bodyPr>
          <a:lstStyle>
            <a:lvl1pPr>
              <a:defRPr sz="3500" b="1"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771D846-C1C9-4739-B737-8FA19DE3491D}" type="datetime1">
              <a:rPr lang="en-US" smtClean="0"/>
              <a:t>5/2/2023</a:t>
            </a:fld>
            <a:endParaRPr lang="en-US"/>
          </a:p>
        </p:txBody>
      </p:sp>
      <p:sp>
        <p:nvSpPr>
          <p:cNvPr id="6" name="Holder 6"/>
          <p:cNvSpPr>
            <a:spLocks noGrp="1"/>
          </p:cNvSpPr>
          <p:nvPr>
            <p:ph type="sldNum" sz="quarter" idx="7"/>
          </p:nvPr>
        </p:nvSpPr>
        <p:spPr/>
        <p:txBody>
          <a:bodyPr lIns="0" tIns="0" rIns="0" bIns="0"/>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E7BB5"/>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269B291-605A-46F8-92BE-971B4CFBBE59}" type="datetime1">
              <a:rPr lang="en-US" smtClean="0"/>
              <a:t>5/2/2023</a:t>
            </a:fld>
            <a:endParaRPr lang="en-US"/>
          </a:p>
        </p:txBody>
      </p:sp>
      <p:sp>
        <p:nvSpPr>
          <p:cNvPr id="6" name="Holder 6"/>
          <p:cNvSpPr>
            <a:spLocks noGrp="1"/>
          </p:cNvSpPr>
          <p:nvPr>
            <p:ph type="sldNum" sz="quarter" idx="7"/>
          </p:nvPr>
        </p:nvSpPr>
        <p:spPr/>
        <p:txBody>
          <a:bodyPr lIns="0" tIns="0" rIns="0" bIns="0"/>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E7BB5"/>
                </a:solidFill>
                <a:latin typeface="Times New Roman"/>
                <a:cs typeface="Times New Roman"/>
              </a:defRPr>
            </a:lvl1pPr>
          </a:lstStyle>
          <a:p>
            <a:endParaRPr/>
          </a:p>
        </p:txBody>
      </p:sp>
      <p:sp>
        <p:nvSpPr>
          <p:cNvPr id="3" name="Holder 3"/>
          <p:cNvSpPr>
            <a:spLocks noGrp="1"/>
          </p:cNvSpPr>
          <p:nvPr>
            <p:ph sz="half" idx="2"/>
          </p:nvPr>
        </p:nvSpPr>
        <p:spPr>
          <a:xfrm>
            <a:off x="673100" y="3652518"/>
            <a:ext cx="3210560" cy="5232400"/>
          </a:xfrm>
          <a:prstGeom prst="rect">
            <a:avLst/>
          </a:prstGeom>
        </p:spPr>
        <p:txBody>
          <a:bodyPr wrap="square" lIns="0" tIns="0" rIns="0" bIns="0">
            <a:spAutoFit/>
          </a:bodyPr>
          <a:lstStyle>
            <a:lvl1pPr>
              <a:defRPr sz="1100" b="0" i="0">
                <a:solidFill>
                  <a:srgbClr val="231F20"/>
                </a:solidFill>
                <a:latin typeface="Tahoma"/>
                <a:cs typeface="Tahoma"/>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FD285CA-39C5-47BF-BFE8-42B25CB35870}" type="datetime1">
              <a:rPr lang="en-US" smtClean="0"/>
              <a:t>5/2/2023</a:t>
            </a:fld>
            <a:endParaRPr lang="en-US"/>
          </a:p>
        </p:txBody>
      </p:sp>
      <p:sp>
        <p:nvSpPr>
          <p:cNvPr id="7" name="Holder 7"/>
          <p:cNvSpPr>
            <a:spLocks noGrp="1"/>
          </p:cNvSpPr>
          <p:nvPr>
            <p:ph type="sldNum" sz="quarter" idx="7"/>
          </p:nvPr>
        </p:nvSpPr>
        <p:spPr/>
        <p:txBody>
          <a:bodyPr lIns="0" tIns="0" rIns="0" bIns="0"/>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0E7BB5"/>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3E32C3F-0E0A-4AE8-A689-CBCB2DA4D6D7}" type="datetime1">
              <a:rPr lang="en-US" smtClean="0"/>
              <a:t>5/2/2023</a:t>
            </a:fld>
            <a:endParaRPr lang="en-US"/>
          </a:p>
        </p:txBody>
      </p:sp>
      <p:sp>
        <p:nvSpPr>
          <p:cNvPr id="5" name="Holder 5"/>
          <p:cNvSpPr>
            <a:spLocks noGrp="1"/>
          </p:cNvSpPr>
          <p:nvPr>
            <p:ph type="sldNum" sz="quarter" idx="7"/>
          </p:nvPr>
        </p:nvSpPr>
        <p:spPr/>
        <p:txBody>
          <a:bodyPr lIns="0" tIns="0" rIns="0" bIns="0"/>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F12E21B-630F-4CFC-A03E-57B51091B6A6}" type="datetime1">
              <a:rPr lang="en-US" smtClean="0"/>
              <a:t>5/2/2023</a:t>
            </a:fld>
            <a:endParaRPr lang="en-US"/>
          </a:p>
        </p:txBody>
      </p:sp>
      <p:sp>
        <p:nvSpPr>
          <p:cNvPr id="4" name="Holder 4"/>
          <p:cNvSpPr>
            <a:spLocks noGrp="1"/>
          </p:cNvSpPr>
          <p:nvPr>
            <p:ph type="sldNum" sz="quarter" idx="7"/>
          </p:nvPr>
        </p:nvSpPr>
        <p:spPr/>
        <p:txBody>
          <a:bodyPr lIns="0" tIns="0" rIns="0" bIns="0"/>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3100" y="1135697"/>
            <a:ext cx="6426200" cy="787400"/>
          </a:xfrm>
          <a:prstGeom prst="rect">
            <a:avLst/>
          </a:prstGeom>
        </p:spPr>
        <p:txBody>
          <a:bodyPr wrap="square" lIns="0" tIns="0" rIns="0" bIns="0">
            <a:spAutoFit/>
          </a:bodyPr>
          <a:lstStyle>
            <a:lvl1pPr>
              <a:defRPr sz="2500" b="1" i="0">
                <a:solidFill>
                  <a:srgbClr val="0E7BB5"/>
                </a:solidFill>
                <a:latin typeface="Times New Roman"/>
                <a:cs typeface="Times New Roman"/>
              </a:defRPr>
            </a:lvl1pPr>
          </a:lstStyle>
          <a:p>
            <a:endParaRPr/>
          </a:p>
        </p:txBody>
      </p:sp>
      <p:sp>
        <p:nvSpPr>
          <p:cNvPr id="3" name="Holder 3"/>
          <p:cNvSpPr>
            <a:spLocks noGrp="1"/>
          </p:cNvSpPr>
          <p:nvPr>
            <p:ph type="body" idx="1"/>
          </p:nvPr>
        </p:nvSpPr>
        <p:spPr>
          <a:xfrm>
            <a:off x="2082419" y="2232657"/>
            <a:ext cx="3607561" cy="5786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73100" y="9400958"/>
            <a:ext cx="1741170" cy="140334"/>
          </a:xfrm>
          <a:prstGeom prst="rect">
            <a:avLst/>
          </a:prstGeom>
        </p:spPr>
        <p:txBody>
          <a:bodyPr wrap="square" lIns="0" tIns="0" rIns="0" bIns="0">
            <a:spAutoFit/>
          </a:bodyPr>
          <a:lstStyle>
            <a:lvl1pPr>
              <a:defRPr sz="700" b="0" i="0">
                <a:solidFill>
                  <a:srgbClr val="231F20"/>
                </a:solidFill>
                <a:latin typeface="Tahoma"/>
                <a:cs typeface="Tahoma"/>
              </a:defRPr>
            </a:lvl1pPr>
          </a:lstStyle>
          <a:p>
            <a:pPr marL="12700">
              <a:lnSpc>
                <a:spcPct val="100000"/>
              </a:lnSpc>
              <a:spcBef>
                <a:spcPts val="110"/>
              </a:spcBef>
            </a:pPr>
            <a:r>
              <a:rPr spc="50" dirty="0"/>
              <a:t>DEIA</a:t>
            </a:r>
            <a:r>
              <a:rPr spc="60" dirty="0"/>
              <a:t> </a:t>
            </a:r>
            <a:r>
              <a:rPr spc="50" dirty="0"/>
              <a:t>STRATEGIC</a:t>
            </a:r>
            <a:r>
              <a:rPr spc="65" dirty="0"/>
              <a:t> </a:t>
            </a:r>
            <a:r>
              <a:rPr spc="70" dirty="0"/>
              <a:t>PLAN</a:t>
            </a:r>
            <a:r>
              <a:rPr spc="65" dirty="0"/>
              <a:t> </a:t>
            </a:r>
            <a:r>
              <a:rPr spc="-70" dirty="0"/>
              <a:t>|</a:t>
            </a:r>
            <a:r>
              <a:rPr spc="65" dirty="0"/>
              <a:t> </a:t>
            </a:r>
            <a:r>
              <a:rPr spc="60" dirty="0"/>
              <a:t>2022</a:t>
            </a:r>
            <a:r>
              <a:rPr spc="65" dirty="0"/>
              <a:t> </a:t>
            </a:r>
            <a:r>
              <a:rPr spc="-10" dirty="0"/>
              <a:t>-</a:t>
            </a:r>
            <a:r>
              <a:rPr spc="65" dirty="0"/>
              <a:t> </a:t>
            </a:r>
            <a:r>
              <a:rPr spc="60" dirty="0"/>
              <a:t>2026</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723603A5-A80A-45E4-B963-A93EE19EB055}" type="datetime1">
              <a:rPr lang="en-US" smtClean="0"/>
              <a:t>5/2/2023</a:t>
            </a:fld>
            <a:endParaRPr lang="en-US"/>
          </a:p>
        </p:txBody>
      </p:sp>
      <p:sp>
        <p:nvSpPr>
          <p:cNvPr id="6" name="Holder 6"/>
          <p:cNvSpPr>
            <a:spLocks noGrp="1"/>
          </p:cNvSpPr>
          <p:nvPr>
            <p:ph type="sldNum" sz="quarter" idx="7"/>
          </p:nvPr>
        </p:nvSpPr>
        <p:spPr>
          <a:xfrm>
            <a:off x="6924319" y="9393173"/>
            <a:ext cx="179070" cy="156845"/>
          </a:xfrm>
          <a:prstGeom prst="rect">
            <a:avLst/>
          </a:prstGeom>
        </p:spPr>
        <p:txBody>
          <a:bodyPr wrap="square" lIns="0" tIns="0" rIns="0" bIns="0">
            <a:spAutoFit/>
          </a:bodyPr>
          <a:lstStyle>
            <a:lvl1pPr>
              <a:defRPr sz="800" b="0" i="0">
                <a:solidFill>
                  <a:srgbClr val="231F20"/>
                </a:solidFill>
                <a:latin typeface="Tahoma"/>
                <a:cs typeface="Tahoma"/>
              </a:defRPr>
            </a:lvl1pPr>
          </a:lstStyle>
          <a:p>
            <a:pPr marL="38100">
              <a:lnSpc>
                <a:spcPct val="100000"/>
              </a:lnSpc>
              <a:spcBef>
                <a:spcPts val="110"/>
              </a:spcBef>
            </a:pPr>
            <a:fld id="{81D60167-4931-47E6-BA6A-407CBD079E47}" type="slidenum">
              <a:rPr spc="-35" dirty="0"/>
              <a:t>‹#›</a:t>
            </a:fld>
            <a:endParaRPr spc="-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eb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gitalspec.net/contact"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53720" y="1880589"/>
            <a:ext cx="6664959" cy="1590179"/>
          </a:xfrm>
          <a:prstGeom prst="rect">
            <a:avLst/>
          </a:prstGeom>
        </p:spPr>
        <p:txBody>
          <a:bodyPr vert="horz" wrap="square" lIns="0" tIns="50800" rIns="0" bIns="0" rtlCol="0">
            <a:spAutoFit/>
          </a:bodyPr>
          <a:lstStyle/>
          <a:p>
            <a:pPr marL="17145" marR="5080">
              <a:lnSpc>
                <a:spcPts val="4000"/>
              </a:lnSpc>
              <a:spcBef>
                <a:spcPts val="400"/>
              </a:spcBef>
            </a:pPr>
            <a:r>
              <a:rPr dirty="0">
                <a:latin typeface="Montserrat" panose="00000500000000000000" pitchFamily="2" charset="0"/>
              </a:rPr>
              <a:t>Diversity, Equity, Inclusion and  Accessibility (DEIA) Strategic Plan</a:t>
            </a:r>
          </a:p>
        </p:txBody>
      </p:sp>
      <p:sp>
        <p:nvSpPr>
          <p:cNvPr id="3" name="object 3"/>
          <p:cNvSpPr txBox="1"/>
          <p:nvPr/>
        </p:nvSpPr>
        <p:spPr>
          <a:xfrm>
            <a:off x="558800" y="3610987"/>
            <a:ext cx="2717800"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FFFFF"/>
                </a:solidFill>
                <a:latin typeface="Montserrat" panose="00000500000000000000" pitchFamily="2" charset="0"/>
                <a:cs typeface="Calibri"/>
              </a:rPr>
              <a:t>2022 - 202</a:t>
            </a:r>
            <a:r>
              <a:rPr lang="en-US" sz="3000" b="1" dirty="0">
                <a:solidFill>
                  <a:srgbClr val="FFFFFF"/>
                </a:solidFill>
                <a:latin typeface="Montserrat" panose="00000500000000000000" pitchFamily="2" charset="0"/>
                <a:cs typeface="Calibri"/>
              </a:rPr>
              <a:t>6</a:t>
            </a:r>
            <a:endParaRPr sz="3000" dirty="0">
              <a:latin typeface="Montserrat" panose="00000500000000000000" pitchFamily="2" charset="0"/>
              <a:cs typeface="Calibri"/>
            </a:endParaRPr>
          </a:p>
        </p:txBody>
      </p:sp>
      <p:sp>
        <p:nvSpPr>
          <p:cNvPr id="4" name="Rectangle 3">
            <a:extLst>
              <a:ext uri="{FF2B5EF4-FFF2-40B4-BE49-F238E27FC236}">
                <a16:creationId xmlns:a16="http://schemas.microsoft.com/office/drawing/2014/main" id="{5F3E2265-1CCF-F4F7-4D51-AC944F75C3EC}"/>
              </a:ext>
            </a:extLst>
          </p:cNvPr>
          <p:cNvSpPr/>
          <p:nvPr/>
        </p:nvSpPr>
        <p:spPr>
          <a:xfrm>
            <a:off x="304800" y="533400"/>
            <a:ext cx="7162800" cy="914400"/>
          </a:xfrm>
          <a:prstGeom prst="rect">
            <a:avLst/>
          </a:prstGeom>
          <a:solidFill>
            <a:srgbClr val="092240"/>
          </a:solidFill>
          <a:ln>
            <a:solidFill>
              <a:srgbClr val="09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pic>
        <p:nvPicPr>
          <p:cNvPr id="13" name="Picture 12">
            <a:extLst>
              <a:ext uri="{FF2B5EF4-FFF2-40B4-BE49-F238E27FC236}">
                <a16:creationId xmlns:a16="http://schemas.microsoft.com/office/drawing/2014/main" id="{882B4BB9-7129-18E9-1EEC-F7349E413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38" y="533400"/>
            <a:ext cx="2924586" cy="505547"/>
          </a:xfrm>
          <a:prstGeom prst="rect">
            <a:avLst/>
          </a:prstGeom>
        </p:spPr>
      </p:pic>
      <p:pic>
        <p:nvPicPr>
          <p:cNvPr id="15" name="Picture 14">
            <a:extLst>
              <a:ext uri="{FF2B5EF4-FFF2-40B4-BE49-F238E27FC236}">
                <a16:creationId xmlns:a16="http://schemas.microsoft.com/office/drawing/2014/main" id="{D02345ED-533A-BDD9-94DF-50D3E2AAA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5800"/>
            <a:ext cx="7772400" cy="6515586"/>
          </a:xfrm>
          <a:prstGeom prst="rect">
            <a:avLst/>
          </a:prstGeom>
        </p:spPr>
      </p:pic>
      <p:sp>
        <p:nvSpPr>
          <p:cNvPr id="5" name="Footer Placeholder 4">
            <a:extLst>
              <a:ext uri="{FF2B5EF4-FFF2-40B4-BE49-F238E27FC236}">
                <a16:creationId xmlns:a16="http://schemas.microsoft.com/office/drawing/2014/main" id="{45B80D2F-9352-0F91-FD69-8E5F3B387D82}"/>
              </a:ext>
            </a:extLst>
          </p:cNvPr>
          <p:cNvSpPr>
            <a:spLocks noGrp="1"/>
          </p:cNvSpPr>
          <p:nvPr>
            <p:ph type="ftr" sz="quarter" idx="5"/>
          </p:nvPr>
        </p:nvSpPr>
        <p:spPr/>
        <p:txBody>
          <a:bodyPr/>
          <a:lstStyle/>
          <a:p>
            <a:pPr marL="12700">
              <a:lnSpc>
                <a:spcPct val="100000"/>
              </a:lnSpc>
              <a:spcBef>
                <a:spcPts val="110"/>
              </a:spcBef>
            </a:pPr>
            <a:r>
              <a:rPr lang="en-US" spc="50"/>
              <a:t>DEIA</a:t>
            </a:r>
            <a:r>
              <a:rPr lang="en-US" spc="60"/>
              <a:t> </a:t>
            </a:r>
            <a:r>
              <a:rPr lang="en-US" spc="50"/>
              <a:t>STRATEGIC</a:t>
            </a:r>
            <a:r>
              <a:rPr lang="en-US" spc="65"/>
              <a:t> </a:t>
            </a:r>
            <a:r>
              <a:rPr lang="en-US" spc="70"/>
              <a:t>PLAN</a:t>
            </a:r>
            <a:r>
              <a:rPr lang="en-US" spc="65"/>
              <a:t> </a:t>
            </a:r>
            <a:r>
              <a:rPr lang="en-US" spc="-70"/>
              <a:t>|</a:t>
            </a:r>
            <a:r>
              <a:rPr lang="en-US" spc="65"/>
              <a:t> </a:t>
            </a:r>
            <a:r>
              <a:rPr lang="en-US" spc="60"/>
              <a:t>2022</a:t>
            </a:r>
            <a:r>
              <a:rPr lang="en-US" spc="65"/>
              <a:t> </a:t>
            </a:r>
            <a:r>
              <a:rPr lang="en-US" spc="-10"/>
              <a:t>-</a:t>
            </a:r>
            <a:r>
              <a:rPr lang="en-US" spc="65"/>
              <a:t> </a:t>
            </a:r>
            <a:r>
              <a:rPr lang="en-US" spc="60"/>
              <a:t>2026</a:t>
            </a:r>
            <a:endParaRPr lang="en-US" spc="60" dirty="0"/>
          </a:p>
        </p:txBody>
      </p:sp>
      <p:sp>
        <p:nvSpPr>
          <p:cNvPr id="6" name="Slide Number Placeholder 5">
            <a:extLst>
              <a:ext uri="{FF2B5EF4-FFF2-40B4-BE49-F238E27FC236}">
                <a16:creationId xmlns:a16="http://schemas.microsoft.com/office/drawing/2014/main" id="{3052BD73-61DB-C684-8F35-1466D03E90F9}"/>
              </a:ext>
            </a:extLst>
          </p:cNvPr>
          <p:cNvSpPr>
            <a:spLocks noGrp="1"/>
          </p:cNvSpPr>
          <p:nvPr>
            <p:ph type="sldNum" sz="quarter" idx="7"/>
          </p:nvPr>
        </p:nvSpPr>
        <p:spPr/>
        <p:txBody>
          <a:bodyPr/>
          <a:lstStyle/>
          <a:p>
            <a:pPr marL="38100">
              <a:lnSpc>
                <a:spcPct val="100000"/>
              </a:lnSpc>
              <a:spcBef>
                <a:spcPts val="110"/>
              </a:spcBef>
            </a:pPr>
            <a:fld id="{81D60167-4931-47E6-BA6A-407CBD079E47}" type="slidenum">
              <a:rPr lang="en-US" spc="-35" smtClean="0"/>
              <a:t>1</a:t>
            </a:fld>
            <a:endParaRPr lang="en-US" spc="-35" dirty="0"/>
          </a:p>
        </p:txBody>
      </p:sp>
    </p:spTree>
    <p:extLst>
      <p:ext uri="{BB962C8B-B14F-4D97-AF65-F5344CB8AC3E}">
        <p14:creationId xmlns:p14="http://schemas.microsoft.com/office/powerpoint/2010/main" val="750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76275" y="393697"/>
            <a:ext cx="106616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Montserrat" panose="00000500000000000000" pitchFamily="2" charset="0"/>
                <a:cs typeface="Arial Black"/>
              </a:rPr>
              <a:t>EQUITY</a:t>
            </a:r>
            <a:endParaRPr sz="2000">
              <a:latin typeface="Montserrat" panose="00000500000000000000" pitchFamily="2" charset="0"/>
              <a:cs typeface="Arial Black"/>
            </a:endParaRPr>
          </a:p>
        </p:txBody>
      </p:sp>
      <p:sp>
        <p:nvSpPr>
          <p:cNvPr id="4" name="object 4"/>
          <p:cNvSpPr txBox="1"/>
          <p:nvPr/>
        </p:nvSpPr>
        <p:spPr>
          <a:xfrm>
            <a:off x="685800" y="1257300"/>
            <a:ext cx="1828800" cy="179536"/>
          </a:xfrm>
          <a:prstGeom prst="rect">
            <a:avLst/>
          </a:prstGeom>
          <a:solidFill>
            <a:srgbClr val="D69C5F"/>
          </a:solidFill>
        </p:spPr>
        <p:txBody>
          <a:bodyPr vert="horz" wrap="square" lIns="0" tIns="0" rIns="0" bIns="0" rtlCol="0">
            <a:spAutoFit/>
          </a:bodyPr>
          <a:lstStyle/>
          <a:p>
            <a:pPr marL="50800">
              <a:lnSpc>
                <a:spcPts val="1400"/>
              </a:lnSpc>
            </a:pPr>
            <a:r>
              <a:rPr sz="1200" b="1" dirty="0">
                <a:solidFill>
                  <a:srgbClr val="FFFFFF"/>
                </a:solidFill>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5" name="object 5"/>
          <p:cNvSpPr txBox="1"/>
          <p:nvPr/>
        </p:nvSpPr>
        <p:spPr>
          <a:xfrm>
            <a:off x="673100" y="1551430"/>
            <a:ext cx="2829560" cy="571310"/>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Ensure workforce impartiality regardless of gender, race, religion, national origin, age, etc.</a:t>
            </a:r>
            <a:endParaRPr sz="1200" dirty="0">
              <a:latin typeface="Montserrat" panose="00000500000000000000" pitchFamily="2" charset="0"/>
              <a:cs typeface="Tahoma"/>
            </a:endParaRPr>
          </a:p>
        </p:txBody>
      </p:sp>
      <p:sp>
        <p:nvSpPr>
          <p:cNvPr id="6" name="object 6"/>
          <p:cNvSpPr txBox="1"/>
          <p:nvPr/>
        </p:nvSpPr>
        <p:spPr>
          <a:xfrm>
            <a:off x="673100" y="2286000"/>
            <a:ext cx="2980055" cy="541046"/>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1:</a:t>
            </a:r>
            <a:r>
              <a:rPr lang="en-US" sz="1100" b="1" dirty="0">
                <a:latin typeface="Montserrat" panose="00000500000000000000" pitchFamily="2" charset="0"/>
                <a:cs typeface="Tahoma"/>
              </a:rPr>
              <a:t> </a:t>
            </a:r>
            <a:r>
              <a:rPr sz="1100" b="1" dirty="0">
                <a:latin typeface="Montserrat" panose="00000500000000000000" pitchFamily="2" charset="0"/>
                <a:cs typeface="Tahoma"/>
              </a:rPr>
              <a:t> </a:t>
            </a:r>
            <a:r>
              <a:rPr lang="en-US" sz="1100" dirty="0">
                <a:solidFill>
                  <a:srgbClr val="231F20"/>
                </a:solidFill>
                <a:latin typeface="Montserrat" panose="00000500000000000000" pitchFamily="2" charset="0"/>
                <a:cs typeface="Tahoma"/>
              </a:rPr>
              <a:t>Improve transparency and equity in the hiring, retention, and promotion process.</a:t>
            </a:r>
            <a:endParaRPr sz="1100" dirty="0">
              <a:latin typeface="Montserrat" panose="00000500000000000000" pitchFamily="2" charset="0"/>
              <a:cs typeface="Tahoma"/>
            </a:endParaRPr>
          </a:p>
        </p:txBody>
      </p:sp>
      <p:sp>
        <p:nvSpPr>
          <p:cNvPr id="7" name="object 7"/>
          <p:cNvSpPr txBox="1"/>
          <p:nvPr/>
        </p:nvSpPr>
        <p:spPr>
          <a:xfrm>
            <a:off x="673100" y="2971800"/>
            <a:ext cx="3111500" cy="4337341"/>
          </a:xfrm>
          <a:prstGeom prst="rect">
            <a:avLst/>
          </a:prstGeom>
        </p:spPr>
        <p:txBody>
          <a:bodyPr vert="horz" wrap="square" lIns="0" tIns="12700" rIns="0" bIns="0" rtlCol="0">
            <a:spAutoFit/>
          </a:bodyPr>
          <a:lstStyle/>
          <a:p>
            <a:pPr marL="12700">
              <a:lnSpc>
                <a:spcPct val="100000"/>
              </a:lnSpc>
              <a:spcBef>
                <a:spcPts val="100"/>
              </a:spcBef>
            </a:pPr>
            <a:r>
              <a:rPr lang="en-US" sz="1100" b="1" dirty="0">
                <a:latin typeface="Montserrat" panose="00000500000000000000" pitchFamily="2" charset="0"/>
                <a:cs typeface="Tahoma"/>
              </a:rPr>
              <a:t>Actions:</a:t>
            </a:r>
            <a:endParaRPr lang="en-US" sz="1100" dirty="0">
              <a:latin typeface="Montserrat" panose="00000500000000000000" pitchFamily="2" charset="0"/>
              <a:cs typeface="Tahoma"/>
            </a:endParaRPr>
          </a:p>
          <a:p>
            <a:pPr marL="241300" marR="3079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Complete a comprehensive review of the HR hiring procedures to ensure  employees are hired, recruited, and evaluated in a fair, inclusive, and effective manner.</a:t>
            </a:r>
          </a:p>
          <a:p>
            <a:pPr marL="241300" marR="3079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Strictly prohibit favoritism, nepotism, bribery, racism, and other hiring practices deemed harmful to the company culture and that go against the DEIA policies.</a:t>
            </a:r>
          </a:p>
          <a:p>
            <a:pPr marL="241300" marR="5080" indent="-114300">
              <a:lnSpc>
                <a:spcPct val="106100"/>
              </a:lnSpc>
              <a:spcBef>
                <a:spcPts val="894"/>
              </a:spcBef>
              <a:buClr>
                <a:srgbClr val="0088B2"/>
              </a:buClr>
              <a:buSzPct val="109090"/>
              <a:buChar char="•"/>
              <a:tabLst>
                <a:tab pos="241300" algn="l"/>
              </a:tabLst>
            </a:pPr>
            <a:r>
              <a:rPr lang="en-US" sz="1100" dirty="0">
                <a:latin typeface="Montserrat" panose="00000500000000000000" pitchFamily="2" charset="0"/>
                <a:cs typeface="Tahoma"/>
              </a:rPr>
              <a:t>Create a clear career path and incentive program applicable to all employees at the same level and holding executives accountable for not adhering to the programs.</a:t>
            </a:r>
          </a:p>
          <a:p>
            <a:pPr marL="241300" marR="5080" indent="-114300">
              <a:lnSpc>
                <a:spcPct val="106100"/>
              </a:lnSpc>
              <a:spcBef>
                <a:spcPts val="894"/>
              </a:spcBef>
              <a:buClr>
                <a:srgbClr val="0088B2"/>
              </a:buClr>
              <a:buSzPct val="109090"/>
              <a:buChar char="•"/>
              <a:tabLst>
                <a:tab pos="241300" algn="l"/>
              </a:tabLst>
            </a:pPr>
            <a:r>
              <a:rPr lang="en-US" sz="1100" dirty="0">
                <a:latin typeface="Montserrat" panose="00000500000000000000" pitchFamily="2" charset="0"/>
                <a:cs typeface="Tahoma"/>
              </a:rPr>
              <a:t>Introduce annual feedback and evaluation system for all employees (including executives) and hold parties accused of biased behavior accountable.</a:t>
            </a:r>
          </a:p>
          <a:p>
            <a:pPr marL="241300" marR="5080" indent="-114300">
              <a:lnSpc>
                <a:spcPct val="106100"/>
              </a:lnSpc>
              <a:spcBef>
                <a:spcPts val="894"/>
              </a:spcBef>
              <a:buClr>
                <a:srgbClr val="0088B2"/>
              </a:buClr>
              <a:buSzPct val="109090"/>
              <a:buChar char="•"/>
              <a:tabLst>
                <a:tab pos="241300" algn="l"/>
              </a:tabLst>
            </a:pPr>
            <a:endParaRPr lang="en-US" sz="1100" dirty="0">
              <a:latin typeface="Montserrat" panose="00000500000000000000" pitchFamily="2" charset="0"/>
              <a:cs typeface="Tahoma"/>
            </a:endParaRPr>
          </a:p>
        </p:txBody>
      </p:sp>
      <p:sp>
        <p:nvSpPr>
          <p:cNvPr id="10" name="object 10"/>
          <p:cNvSpPr txBox="1"/>
          <p:nvPr/>
        </p:nvSpPr>
        <p:spPr>
          <a:xfrm>
            <a:off x="3987800" y="1543811"/>
            <a:ext cx="2882900" cy="720454"/>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a:t>
            </a:r>
            <a:r>
              <a:rPr lang="en-US" sz="1100" b="1" dirty="0">
                <a:latin typeface="Montserrat" panose="00000500000000000000" pitchFamily="2" charset="0"/>
                <a:cs typeface="Tahoma"/>
              </a:rPr>
              <a:t>2</a:t>
            </a:r>
            <a:r>
              <a:rPr sz="1100" b="1" dirty="0">
                <a:latin typeface="Montserrat" panose="00000500000000000000" pitchFamily="2" charset="0"/>
                <a:cs typeface="Tahoma"/>
              </a:rPr>
              <a:t>: </a:t>
            </a:r>
            <a:r>
              <a:rPr lang="en-US" sz="1100" dirty="0">
                <a:latin typeface="Montserrat" panose="00000500000000000000" pitchFamily="2" charset="0"/>
                <a:cs typeface="Tahoma"/>
              </a:rPr>
              <a:t>Create a standardized pay structure and promotion system to ensure fair progression up the company ranks for all employees.</a:t>
            </a:r>
            <a:endParaRPr sz="1100" dirty="0">
              <a:latin typeface="Montserrat" panose="00000500000000000000" pitchFamily="2" charset="0"/>
              <a:cs typeface="Tahoma"/>
            </a:endParaRPr>
          </a:p>
        </p:txBody>
      </p:sp>
      <p:sp>
        <p:nvSpPr>
          <p:cNvPr id="11" name="object 11"/>
          <p:cNvSpPr txBox="1"/>
          <p:nvPr/>
        </p:nvSpPr>
        <p:spPr>
          <a:xfrm>
            <a:off x="3987800" y="2466315"/>
            <a:ext cx="3076575" cy="3324885"/>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23876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Create and make public the pay structure for all positions at the company regardless of any employee’s ethnic background.</a:t>
            </a:r>
          </a:p>
          <a:p>
            <a:pPr marL="241300" marR="23876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Conduct unannounced audits to look for sign of gender/racial pay gaps and penalize the parties involved if found guilty.</a:t>
            </a:r>
          </a:p>
          <a:p>
            <a:pPr marL="241300" marR="23876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Ensure that any incentives for a certain position are available to all employees working in that position.</a:t>
            </a:r>
          </a:p>
          <a:p>
            <a:pPr marL="241300" marR="23876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Clearly indicate the benchmarks that merit a promotion and ensure that executives adhere to the guidelines set out.</a:t>
            </a:r>
          </a:p>
        </p:txBody>
      </p:sp>
      <p:sp>
        <p:nvSpPr>
          <p:cNvPr id="14" name="object 14"/>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solidFill>
                  <a:schemeClr val="tx1"/>
                </a:solidFill>
                <a:latin typeface="Montserrat" panose="00000500000000000000" pitchFamily="2" charset="0"/>
              </a:rPr>
              <a:t>DEIA STRATEGIC PLAN | 2022 - 2026</a:t>
            </a:r>
          </a:p>
        </p:txBody>
      </p:sp>
      <p:sp>
        <p:nvSpPr>
          <p:cNvPr id="15" name="object 15"/>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solidFill>
                  <a:schemeClr val="tx1"/>
                </a:solidFill>
                <a:latin typeface="Montserrat" panose="00000500000000000000" pitchFamily="2" charset="0"/>
              </a:rPr>
              <a:t>10</a:t>
            </a:r>
            <a:endParaRPr dirty="0">
              <a:solidFill>
                <a:schemeClr val="tx1"/>
              </a:solidFill>
              <a:latin typeface="Montserrat" panose="00000500000000000000" pitchFamily="2" charset="0"/>
            </a:endParaRPr>
          </a:p>
        </p:txBody>
      </p:sp>
      <p:pic>
        <p:nvPicPr>
          <p:cNvPr id="17" name="Picture 16">
            <a:extLst>
              <a:ext uri="{FF2B5EF4-FFF2-40B4-BE49-F238E27FC236}">
                <a16:creationId xmlns:a16="http://schemas.microsoft.com/office/drawing/2014/main" id="{99A2B74D-03C8-485C-998E-ABD090C7B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6324600"/>
            <a:ext cx="2200259" cy="26489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01700" y="628648"/>
            <a:ext cx="3147695" cy="532197"/>
          </a:xfrm>
          <a:prstGeom prst="rect">
            <a:avLst/>
          </a:prstGeom>
        </p:spPr>
        <p:txBody>
          <a:bodyPr vert="horz" wrap="square" lIns="0" tIns="19050" rIns="0" bIns="0" rtlCol="0">
            <a:spAutoFit/>
          </a:bodyPr>
          <a:lstStyle/>
          <a:p>
            <a:pPr marL="12700" marR="5080">
              <a:lnSpc>
                <a:spcPts val="1000"/>
              </a:lnSpc>
              <a:spcBef>
                <a:spcPts val="150"/>
              </a:spcBef>
            </a:pPr>
            <a:r>
              <a:rPr sz="850" dirty="0">
                <a:solidFill>
                  <a:srgbClr val="FFFFFF"/>
                </a:solidFill>
                <a:latin typeface="Montserrat" panose="00000500000000000000" pitchFamily="2" charset="0"/>
                <a:cs typeface="Verdana"/>
              </a:rPr>
              <a:t>Secretary of State Antony J. Blinken holds a meet and greet with  employees and families of U.S. Mission Morocco in Rabat, Morocco,  on March 29, 2022. (State Department photo)</a:t>
            </a:r>
            <a:endParaRPr sz="850">
              <a:latin typeface="Montserrat" panose="00000500000000000000" pitchFamily="2" charset="0"/>
              <a:cs typeface="Verdana"/>
            </a:endParaRPr>
          </a:p>
        </p:txBody>
      </p:sp>
      <p:sp>
        <p:nvSpPr>
          <p:cNvPr id="8" name="object 8"/>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9" name="object 9"/>
          <p:cNvSpPr txBox="1"/>
          <p:nvPr/>
        </p:nvSpPr>
        <p:spPr>
          <a:xfrm>
            <a:off x="6916140" y="9393173"/>
            <a:ext cx="195580" cy="137217"/>
          </a:xfrm>
          <a:prstGeom prst="rect">
            <a:avLst/>
          </a:prstGeom>
        </p:spPr>
        <p:txBody>
          <a:bodyPr vert="horz" wrap="square" lIns="0" tIns="13970" rIns="0" bIns="0" rtlCol="0">
            <a:spAutoFit/>
          </a:bodyPr>
          <a:lstStyle/>
          <a:p>
            <a:pPr marL="38100">
              <a:lnSpc>
                <a:spcPct val="100000"/>
              </a:lnSpc>
              <a:spcBef>
                <a:spcPts val="110"/>
              </a:spcBef>
            </a:pPr>
            <a:r>
              <a:rPr lang="en-US" sz="800" dirty="0">
                <a:solidFill>
                  <a:srgbClr val="231F20"/>
                </a:solidFill>
                <a:latin typeface="Montserrat" panose="00000500000000000000" pitchFamily="2" charset="0"/>
                <a:cs typeface="Tahoma"/>
              </a:rPr>
              <a:t>11</a:t>
            </a:r>
            <a:endParaRPr sz="800" dirty="0">
              <a:latin typeface="Montserrat" panose="00000500000000000000" pitchFamily="2" charset="0"/>
              <a:cs typeface="Tahoma"/>
            </a:endParaRPr>
          </a:p>
        </p:txBody>
      </p:sp>
      <p:sp>
        <p:nvSpPr>
          <p:cNvPr id="7" name="object 7"/>
          <p:cNvSpPr txBox="1"/>
          <p:nvPr/>
        </p:nvSpPr>
        <p:spPr>
          <a:xfrm>
            <a:off x="901700" y="6158882"/>
            <a:ext cx="5253990" cy="2407390"/>
          </a:xfrm>
          <a:prstGeom prst="rect">
            <a:avLst/>
          </a:prstGeom>
        </p:spPr>
        <p:txBody>
          <a:bodyPr vert="horz" wrap="square" lIns="0" tIns="266065" rIns="0" bIns="0" rtlCol="0">
            <a:spAutoFit/>
          </a:bodyPr>
          <a:lstStyle/>
          <a:p>
            <a:pPr marL="12700">
              <a:lnSpc>
                <a:spcPct val="100000"/>
              </a:lnSpc>
              <a:spcBef>
                <a:spcPts val="2095"/>
              </a:spcBef>
            </a:pPr>
            <a:r>
              <a:rPr sz="4800" b="1" dirty="0">
                <a:latin typeface="Montserrat" panose="00000500000000000000" pitchFamily="2" charset="0"/>
                <a:cs typeface="Tahoma"/>
              </a:rPr>
              <a:t>INCLUSION</a:t>
            </a:r>
            <a:endParaRPr sz="4800" dirty="0">
              <a:latin typeface="Montserrat" panose="00000500000000000000" pitchFamily="2" charset="0"/>
              <a:cs typeface="Tahoma"/>
            </a:endParaRPr>
          </a:p>
          <a:p>
            <a:pPr marL="12700" marR="5080">
              <a:lnSpc>
                <a:spcPct val="120000"/>
              </a:lnSpc>
              <a:spcBef>
                <a:spcPts val="440"/>
              </a:spcBef>
            </a:pPr>
            <a:r>
              <a:rPr sz="2500" b="1" dirty="0">
                <a:latin typeface="Montserrat" panose="00000500000000000000" pitchFamily="2" charset="0"/>
                <a:cs typeface="Tahoma"/>
              </a:rPr>
              <a:t>PROFESSIONAL DEVELOPMENT  &amp; INCLUSIVE CULTURE</a:t>
            </a:r>
            <a:endParaRPr sz="2500" dirty="0">
              <a:latin typeface="Montserrat" panose="00000500000000000000" pitchFamily="2" charset="0"/>
              <a:cs typeface="Tahoma"/>
            </a:endParaRPr>
          </a:p>
        </p:txBody>
      </p:sp>
      <p:pic>
        <p:nvPicPr>
          <p:cNvPr id="11" name="Picture 10">
            <a:extLst>
              <a:ext uri="{FF2B5EF4-FFF2-40B4-BE49-F238E27FC236}">
                <a16:creationId xmlns:a16="http://schemas.microsoft.com/office/drawing/2014/main" id="{8BE14455-5AFD-F37B-F271-704DCBDB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9892"/>
            <a:ext cx="7772400" cy="4958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73100" y="430273"/>
            <a:ext cx="1543050"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Montserrat" panose="00000500000000000000" pitchFamily="2" charset="0"/>
                <a:cs typeface="Arial Black"/>
              </a:rPr>
              <a:t>INCLUSION</a:t>
            </a:r>
          </a:p>
        </p:txBody>
      </p:sp>
      <p:sp>
        <p:nvSpPr>
          <p:cNvPr id="4" name="object 4"/>
          <p:cNvSpPr txBox="1"/>
          <p:nvPr/>
        </p:nvSpPr>
        <p:spPr>
          <a:xfrm>
            <a:off x="685800" y="1261491"/>
            <a:ext cx="1728470" cy="179536"/>
          </a:xfrm>
          <a:prstGeom prst="rect">
            <a:avLst/>
          </a:prstGeom>
          <a:solidFill>
            <a:srgbClr val="D69C5F"/>
          </a:solidFill>
          <a:ln>
            <a:solidFill>
              <a:srgbClr val="D69C5F"/>
            </a:solidFill>
          </a:ln>
        </p:spPr>
        <p:txBody>
          <a:bodyPr vert="horz" wrap="square" lIns="0" tIns="0" rIns="0" bIns="0" rtlCol="0">
            <a:spAutoFit/>
          </a:bodyPr>
          <a:lstStyle/>
          <a:p>
            <a:pPr marL="50800">
              <a:lnSpc>
                <a:spcPts val="1400"/>
              </a:lnSpc>
            </a:pPr>
            <a:r>
              <a:rPr sz="1200" b="1" dirty="0">
                <a:solidFill>
                  <a:srgbClr val="FFFFFF"/>
                </a:solidFill>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5" name="object 5"/>
          <p:cNvSpPr txBox="1"/>
          <p:nvPr/>
        </p:nvSpPr>
        <p:spPr>
          <a:xfrm>
            <a:off x="673100" y="1555622"/>
            <a:ext cx="2905125" cy="379271"/>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Enforce and encourage a culture of inclusion in the workplace.</a:t>
            </a:r>
            <a:endParaRPr sz="1200" dirty="0">
              <a:latin typeface="Montserrat" panose="00000500000000000000" pitchFamily="2" charset="0"/>
              <a:cs typeface="Tahoma"/>
            </a:endParaRPr>
          </a:p>
        </p:txBody>
      </p:sp>
      <p:sp>
        <p:nvSpPr>
          <p:cNvPr id="6" name="object 6"/>
          <p:cNvSpPr txBox="1"/>
          <p:nvPr/>
        </p:nvSpPr>
        <p:spPr>
          <a:xfrm>
            <a:off x="673100" y="2133600"/>
            <a:ext cx="2798445" cy="720454"/>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1: </a:t>
            </a:r>
            <a:r>
              <a:rPr lang="en-US" sz="1100" dirty="0">
                <a:latin typeface="Montserrat" panose="00000500000000000000" pitchFamily="2" charset="0"/>
                <a:cs typeface="Tahoma"/>
              </a:rPr>
              <a:t>Obtain and evaluate workplace feedback on issues regarding inclusion, harassment, bullying, hazing, intimidation, etc.</a:t>
            </a:r>
            <a:endParaRPr sz="1100" dirty="0">
              <a:latin typeface="Montserrat" panose="00000500000000000000" pitchFamily="2" charset="0"/>
              <a:cs typeface="Tahoma"/>
            </a:endParaRPr>
          </a:p>
        </p:txBody>
      </p:sp>
      <p:sp>
        <p:nvSpPr>
          <p:cNvPr id="7" name="object 7"/>
          <p:cNvSpPr txBox="1"/>
          <p:nvPr/>
        </p:nvSpPr>
        <p:spPr>
          <a:xfrm>
            <a:off x="673100" y="2971800"/>
            <a:ext cx="2854960" cy="1479379"/>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133985" indent="-114300">
              <a:lnSpc>
                <a:spcPct val="106100"/>
              </a:lnSpc>
              <a:spcBef>
                <a:spcPts val="900"/>
              </a:spcBef>
              <a:buClr>
                <a:srgbClr val="0088B2"/>
              </a:buClr>
              <a:buSzPct val="109090"/>
              <a:buChar char="•"/>
              <a:tabLst>
                <a:tab pos="241300" algn="l"/>
              </a:tabLst>
            </a:pPr>
            <a:r>
              <a:rPr sz="1100" dirty="0">
                <a:latin typeface="Montserrat" panose="00000500000000000000" pitchFamily="2" charset="0"/>
                <a:cs typeface="Tahoma"/>
              </a:rPr>
              <a:t>Conduct a</a:t>
            </a:r>
            <a:r>
              <a:rPr lang="en-US" sz="1100" dirty="0">
                <a:latin typeface="Montserrat" panose="00000500000000000000" pitchFamily="2" charset="0"/>
                <a:cs typeface="Tahoma"/>
              </a:rPr>
              <a:t>n annual company wide survey to assess the company climate.</a:t>
            </a:r>
          </a:p>
          <a:p>
            <a:pPr marL="241300" marR="13398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Ensure that the poll is anonymous to encourage employees to share their thoughts freely.</a:t>
            </a:r>
          </a:p>
        </p:txBody>
      </p:sp>
      <p:sp>
        <p:nvSpPr>
          <p:cNvPr id="8" name="object 8"/>
          <p:cNvSpPr txBox="1"/>
          <p:nvPr/>
        </p:nvSpPr>
        <p:spPr>
          <a:xfrm>
            <a:off x="673100" y="4591221"/>
            <a:ext cx="3015615" cy="520655"/>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Strategy 2: </a:t>
            </a:r>
            <a:r>
              <a:rPr lang="en-US" sz="1100" dirty="0">
                <a:latin typeface="Montserrat" panose="00000500000000000000" pitchFamily="2" charset="0"/>
                <a:cs typeface="Tahoma"/>
              </a:rPr>
              <a:t>Implement training programs for managers and team leaders to promote inclusion.</a:t>
            </a:r>
            <a:endParaRPr sz="1100" dirty="0">
              <a:latin typeface="Montserrat" panose="00000500000000000000" pitchFamily="2" charset="0"/>
              <a:cs typeface="Tahoma"/>
            </a:endParaRPr>
          </a:p>
        </p:txBody>
      </p:sp>
      <p:sp>
        <p:nvSpPr>
          <p:cNvPr id="9" name="object 9"/>
          <p:cNvSpPr txBox="1"/>
          <p:nvPr/>
        </p:nvSpPr>
        <p:spPr>
          <a:xfrm>
            <a:off x="673100" y="5150021"/>
            <a:ext cx="2943225" cy="1479379"/>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8191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Identify and send employees, especially team leaders, on seminars highlighting the importance of inclusion</a:t>
            </a:r>
            <a:r>
              <a:rPr sz="1100" dirty="0">
                <a:latin typeface="Montserrat" panose="00000500000000000000" pitchFamily="2" charset="0"/>
                <a:cs typeface="Tahoma"/>
              </a:rPr>
              <a:t>.</a:t>
            </a:r>
          </a:p>
          <a:p>
            <a:pPr marL="241300" marR="5080" indent="-114300">
              <a:lnSpc>
                <a:spcPct val="106100"/>
              </a:lnSpc>
              <a:spcBef>
                <a:spcPts val="894"/>
              </a:spcBef>
              <a:buClr>
                <a:srgbClr val="0088B2"/>
              </a:buClr>
              <a:buSzPct val="109090"/>
              <a:buChar char="•"/>
              <a:tabLst>
                <a:tab pos="241300" algn="l"/>
              </a:tabLst>
            </a:pPr>
            <a:r>
              <a:rPr lang="en-US" sz="1100" dirty="0">
                <a:latin typeface="Montserrat" panose="00000500000000000000" pitchFamily="2" charset="0"/>
                <a:cs typeface="Tahoma"/>
              </a:rPr>
              <a:t>Reward managers that promote inclusivity during their projects.</a:t>
            </a:r>
            <a:endParaRPr sz="1100" dirty="0">
              <a:latin typeface="Montserrat" panose="00000500000000000000" pitchFamily="2" charset="0"/>
              <a:cs typeface="Tahoma"/>
            </a:endParaRPr>
          </a:p>
        </p:txBody>
      </p:sp>
      <p:sp>
        <p:nvSpPr>
          <p:cNvPr id="11" name="object 11"/>
          <p:cNvSpPr txBox="1"/>
          <p:nvPr/>
        </p:nvSpPr>
        <p:spPr>
          <a:xfrm>
            <a:off x="3987800" y="1524000"/>
            <a:ext cx="2871470" cy="361637"/>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3: </a:t>
            </a:r>
            <a:r>
              <a:rPr lang="en-US" sz="1100" dirty="0">
                <a:latin typeface="Montserrat" panose="00000500000000000000" pitchFamily="2" charset="0"/>
                <a:cs typeface="Tahoma"/>
              </a:rPr>
              <a:t>Create a fun workplace environment that fosters inclusion.</a:t>
            </a:r>
            <a:endParaRPr sz="1100" dirty="0">
              <a:latin typeface="Montserrat" panose="00000500000000000000" pitchFamily="2" charset="0"/>
              <a:cs typeface="Tahoma"/>
            </a:endParaRPr>
          </a:p>
        </p:txBody>
      </p:sp>
      <p:sp>
        <p:nvSpPr>
          <p:cNvPr id="12" name="object 12"/>
          <p:cNvSpPr txBox="1"/>
          <p:nvPr/>
        </p:nvSpPr>
        <p:spPr>
          <a:xfrm>
            <a:off x="3987800" y="2118360"/>
            <a:ext cx="3042285" cy="2850652"/>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2825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Organize team/department trips, dinners, or similar activities for employees mingle and get to know each other.</a:t>
            </a:r>
          </a:p>
          <a:p>
            <a:pPr marL="241300" marR="2825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Create a company mantra to serve as a common goal for the entire workforce to get behind: An all-for-one and one-for-all mentality.</a:t>
            </a:r>
          </a:p>
          <a:p>
            <a:pPr marL="241300" marR="2825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Introduce mentoring programs for new hires and recruits, allowing them to better understand the company culture and the needs of their manager.</a:t>
            </a:r>
            <a:endParaRPr sz="1100" dirty="0">
              <a:latin typeface="Montserrat" panose="00000500000000000000" pitchFamily="2" charset="0"/>
              <a:cs typeface="Tahoma"/>
            </a:endParaRPr>
          </a:p>
        </p:txBody>
      </p:sp>
      <p:sp>
        <p:nvSpPr>
          <p:cNvPr id="15" name="object 15"/>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solidFill>
                  <a:schemeClr val="tx1"/>
                </a:solidFill>
                <a:latin typeface="Montserrat" panose="00000500000000000000" pitchFamily="2" charset="0"/>
              </a:rPr>
              <a:t>DEIA STRATEGIC PLAN | 2022 - 2026</a:t>
            </a:r>
          </a:p>
        </p:txBody>
      </p:sp>
      <p:sp>
        <p:nvSpPr>
          <p:cNvPr id="16" name="object 16"/>
          <p:cNvSpPr txBox="1"/>
          <p:nvPr/>
        </p:nvSpPr>
        <p:spPr>
          <a:xfrm>
            <a:off x="6916140" y="9393173"/>
            <a:ext cx="195580" cy="137217"/>
          </a:xfrm>
          <a:prstGeom prst="rect">
            <a:avLst/>
          </a:prstGeom>
        </p:spPr>
        <p:txBody>
          <a:bodyPr vert="horz" wrap="square" lIns="0" tIns="13970" rIns="0" bIns="0" rtlCol="0">
            <a:spAutoFit/>
          </a:bodyPr>
          <a:lstStyle/>
          <a:p>
            <a:pPr marL="38100">
              <a:lnSpc>
                <a:spcPct val="100000"/>
              </a:lnSpc>
              <a:spcBef>
                <a:spcPts val="110"/>
              </a:spcBef>
            </a:pPr>
            <a:r>
              <a:rPr lang="en-US" sz="800" dirty="0">
                <a:latin typeface="Montserrat" panose="00000500000000000000" pitchFamily="2" charset="0"/>
                <a:cs typeface="Tahoma"/>
              </a:rPr>
              <a:t>12</a:t>
            </a:r>
            <a:endParaRPr sz="800" dirty="0">
              <a:latin typeface="Montserrat" panose="00000500000000000000" pitchFamily="2" charset="0"/>
              <a:cs typeface="Tahoma"/>
            </a:endParaRPr>
          </a:p>
        </p:txBody>
      </p:sp>
      <p:pic>
        <p:nvPicPr>
          <p:cNvPr id="18" name="Picture 17">
            <a:extLst>
              <a:ext uri="{FF2B5EF4-FFF2-40B4-BE49-F238E27FC236}">
                <a16:creationId xmlns:a16="http://schemas.microsoft.com/office/drawing/2014/main" id="{6DC3830D-5207-08B2-4F66-7C2540D8B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3330"/>
            <a:ext cx="7772400" cy="2406870"/>
          </a:xfrm>
          <a:prstGeom prst="rect">
            <a:avLst/>
          </a:prstGeom>
        </p:spPr>
      </p:pic>
      <p:pic>
        <p:nvPicPr>
          <p:cNvPr id="20" name="Picture 19">
            <a:extLst>
              <a:ext uri="{FF2B5EF4-FFF2-40B4-BE49-F238E27FC236}">
                <a16:creationId xmlns:a16="http://schemas.microsoft.com/office/drawing/2014/main" id="{47CBF452-28BF-737B-A2A3-1F41B5BDA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116" y="5020491"/>
            <a:ext cx="2287651" cy="17157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9" name="object 9"/>
          <p:cNvSpPr txBox="1"/>
          <p:nvPr/>
        </p:nvSpPr>
        <p:spPr>
          <a:xfrm>
            <a:off x="6916140" y="9393173"/>
            <a:ext cx="195580" cy="137217"/>
          </a:xfrm>
          <a:prstGeom prst="rect">
            <a:avLst/>
          </a:prstGeom>
        </p:spPr>
        <p:txBody>
          <a:bodyPr vert="horz" wrap="square" lIns="0" tIns="13970" rIns="0" bIns="0" rtlCol="0">
            <a:spAutoFit/>
          </a:bodyPr>
          <a:lstStyle/>
          <a:p>
            <a:pPr marL="38100">
              <a:lnSpc>
                <a:spcPct val="100000"/>
              </a:lnSpc>
              <a:spcBef>
                <a:spcPts val="110"/>
              </a:spcBef>
            </a:pPr>
            <a:r>
              <a:rPr lang="en-US" sz="800" dirty="0">
                <a:solidFill>
                  <a:srgbClr val="231F20"/>
                </a:solidFill>
                <a:latin typeface="Montserrat" panose="00000500000000000000" pitchFamily="2" charset="0"/>
                <a:cs typeface="Tahoma"/>
              </a:rPr>
              <a:t>13</a:t>
            </a:r>
            <a:endParaRPr sz="800" dirty="0">
              <a:latin typeface="Montserrat" panose="00000500000000000000" pitchFamily="2" charset="0"/>
              <a:cs typeface="Tahoma"/>
            </a:endParaRPr>
          </a:p>
        </p:txBody>
      </p:sp>
      <p:sp>
        <p:nvSpPr>
          <p:cNvPr id="7" name="object 7"/>
          <p:cNvSpPr txBox="1"/>
          <p:nvPr/>
        </p:nvSpPr>
        <p:spPr>
          <a:xfrm>
            <a:off x="901700" y="6148366"/>
            <a:ext cx="6254115" cy="2969916"/>
          </a:xfrm>
          <a:prstGeom prst="rect">
            <a:avLst/>
          </a:prstGeom>
        </p:spPr>
        <p:txBody>
          <a:bodyPr vert="horz" wrap="square" lIns="0" tIns="299085" rIns="0" bIns="0" rtlCol="0">
            <a:spAutoFit/>
          </a:bodyPr>
          <a:lstStyle/>
          <a:p>
            <a:pPr marL="12700">
              <a:lnSpc>
                <a:spcPct val="100000"/>
              </a:lnSpc>
              <a:spcBef>
                <a:spcPts val="2355"/>
              </a:spcBef>
            </a:pPr>
            <a:r>
              <a:rPr sz="4800" b="1" dirty="0">
                <a:latin typeface="Montserrat" panose="00000500000000000000" pitchFamily="2" charset="0"/>
                <a:cs typeface="Tahoma"/>
              </a:rPr>
              <a:t>ACCESSIBILITY</a:t>
            </a:r>
            <a:endParaRPr sz="4800" dirty="0">
              <a:latin typeface="Montserrat" panose="00000500000000000000" pitchFamily="2" charset="0"/>
              <a:cs typeface="Tahoma"/>
            </a:endParaRPr>
          </a:p>
          <a:p>
            <a:pPr marL="12700" marR="5080">
              <a:lnSpc>
                <a:spcPct val="125000"/>
              </a:lnSpc>
              <a:spcBef>
                <a:spcPts val="340"/>
              </a:spcBef>
            </a:pPr>
            <a:r>
              <a:rPr sz="2000" b="1" dirty="0">
                <a:latin typeface="Montserrat" panose="00000500000000000000" pitchFamily="2" charset="0"/>
                <a:cs typeface="Tahoma"/>
              </a:rPr>
              <a:t>REASONABLE ACCOMMODATIONS (DISABILITY  &amp; RELIGION), PHYSICAL ACCESSIBILITY,  CULTURE OF ACCESSIBILITY, AND SAFE  WORKPLACES AND SEXUAL HARASSMENT</a:t>
            </a:r>
            <a:endParaRPr sz="2000" dirty="0">
              <a:latin typeface="Montserrat" panose="00000500000000000000" pitchFamily="2" charset="0"/>
              <a:cs typeface="Tahoma"/>
            </a:endParaRPr>
          </a:p>
        </p:txBody>
      </p:sp>
      <p:pic>
        <p:nvPicPr>
          <p:cNvPr id="11" name="Picture 10">
            <a:extLst>
              <a:ext uri="{FF2B5EF4-FFF2-40B4-BE49-F238E27FC236}">
                <a16:creationId xmlns:a16="http://schemas.microsoft.com/office/drawing/2014/main" id="{5C4D6969-7DBE-1010-BA6B-3A1EE1209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 y="1230402"/>
            <a:ext cx="7772400" cy="49137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85799" y="1261491"/>
            <a:ext cx="1728471" cy="179536"/>
          </a:xfrm>
          <a:prstGeom prst="rect">
            <a:avLst/>
          </a:prstGeom>
          <a:solidFill>
            <a:srgbClr val="D69C5F"/>
          </a:solidFill>
        </p:spPr>
        <p:txBody>
          <a:bodyPr vert="horz" wrap="square" lIns="0" tIns="0" rIns="0" bIns="0" rtlCol="0">
            <a:spAutoFit/>
          </a:bodyPr>
          <a:lstStyle/>
          <a:p>
            <a:pPr marL="50800">
              <a:lnSpc>
                <a:spcPts val="1400"/>
              </a:lnSpc>
            </a:pPr>
            <a:r>
              <a:rPr sz="1200" b="1" dirty="0">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14" name="object 14"/>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solidFill>
                  <a:schemeClr val="tx1"/>
                </a:solidFill>
                <a:latin typeface="Montserrat" panose="00000500000000000000" pitchFamily="2" charset="0"/>
              </a:rPr>
              <a:t>DEIA STRATEGIC PLAN | 2022 - 2026</a:t>
            </a:r>
          </a:p>
        </p:txBody>
      </p:sp>
      <p:sp>
        <p:nvSpPr>
          <p:cNvPr id="15" name="object 15"/>
          <p:cNvSpPr txBox="1"/>
          <p:nvPr/>
        </p:nvSpPr>
        <p:spPr>
          <a:xfrm>
            <a:off x="6916140" y="9393173"/>
            <a:ext cx="195580" cy="137217"/>
          </a:xfrm>
          <a:prstGeom prst="rect">
            <a:avLst/>
          </a:prstGeom>
        </p:spPr>
        <p:txBody>
          <a:bodyPr vert="horz" wrap="square" lIns="0" tIns="13970" rIns="0" bIns="0" rtlCol="0">
            <a:spAutoFit/>
          </a:bodyPr>
          <a:lstStyle/>
          <a:p>
            <a:pPr marL="38100">
              <a:lnSpc>
                <a:spcPct val="100000"/>
              </a:lnSpc>
              <a:spcBef>
                <a:spcPts val="110"/>
              </a:spcBef>
            </a:pPr>
            <a:r>
              <a:rPr lang="en-US" sz="800" dirty="0">
                <a:latin typeface="Montserrat" panose="00000500000000000000" pitchFamily="2" charset="0"/>
                <a:cs typeface="Tahoma"/>
              </a:rPr>
              <a:t>14</a:t>
            </a:r>
            <a:endParaRPr sz="800" dirty="0">
              <a:latin typeface="Montserrat" panose="00000500000000000000" pitchFamily="2" charset="0"/>
              <a:cs typeface="Tahoma"/>
            </a:endParaRPr>
          </a:p>
        </p:txBody>
      </p:sp>
      <p:sp>
        <p:nvSpPr>
          <p:cNvPr id="4" name="object 4"/>
          <p:cNvSpPr txBox="1"/>
          <p:nvPr/>
        </p:nvSpPr>
        <p:spPr>
          <a:xfrm>
            <a:off x="673100" y="1555622"/>
            <a:ext cx="2749550" cy="763351"/>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Promote easy and quick access to HR to ensure accountability for workplace harassment, bias, bullying, etc.</a:t>
            </a:r>
            <a:endParaRPr sz="1200" dirty="0">
              <a:latin typeface="Montserrat" panose="00000500000000000000" pitchFamily="2" charset="0"/>
              <a:cs typeface="Tahoma"/>
            </a:endParaRPr>
          </a:p>
        </p:txBody>
      </p:sp>
      <p:sp>
        <p:nvSpPr>
          <p:cNvPr id="5" name="object 5"/>
          <p:cNvSpPr txBox="1"/>
          <p:nvPr/>
        </p:nvSpPr>
        <p:spPr>
          <a:xfrm>
            <a:off x="664391" y="2489409"/>
            <a:ext cx="2947670" cy="541046"/>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1: </a:t>
            </a:r>
            <a:r>
              <a:rPr lang="en-US" sz="1100" dirty="0">
                <a:latin typeface="Montserrat" panose="00000500000000000000" pitchFamily="2" charset="0"/>
                <a:cs typeface="Tahoma"/>
              </a:rPr>
              <a:t>Brief all employees on reporting procedures for workplace harassment.</a:t>
            </a:r>
            <a:endParaRPr sz="1100" dirty="0">
              <a:latin typeface="Montserrat" panose="00000500000000000000" pitchFamily="2" charset="0"/>
              <a:cs typeface="Tahoma"/>
            </a:endParaRPr>
          </a:p>
        </p:txBody>
      </p:sp>
      <p:sp>
        <p:nvSpPr>
          <p:cNvPr id="6" name="object 6"/>
          <p:cNvSpPr txBox="1"/>
          <p:nvPr/>
        </p:nvSpPr>
        <p:spPr>
          <a:xfrm>
            <a:off x="666659" y="3154021"/>
            <a:ext cx="3057525" cy="5285806"/>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lang="en-US" sz="1100" b="1" dirty="0">
              <a:latin typeface="Montserrat" panose="00000500000000000000" pitchFamily="2" charset="0"/>
              <a:cs typeface="Tahoma"/>
            </a:endParaRPr>
          </a:p>
          <a:p>
            <a:pPr marL="241300" marR="508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Make workplace harassment reporting a mandatory part of employee onboarding and send regular updates on harassment policies, outreach, and penalties for aggressors.</a:t>
            </a:r>
          </a:p>
          <a:p>
            <a:pPr marL="241300" marR="508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Make managers and team leaders responsible for reporting workplace harassment to HR for immediate action.</a:t>
            </a:r>
          </a:p>
          <a:p>
            <a:pPr marL="241300" marR="508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Make senior employees aware of penalties for unfairly treating and/or intimidating employees to prevent them from filing complaints.</a:t>
            </a:r>
          </a:p>
          <a:p>
            <a:pPr marL="241300" marR="508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Update employees on pending workplace harassment and other issues to promote awareness and address issues as a whole.</a:t>
            </a:r>
          </a:p>
          <a:p>
            <a:pPr marL="241300" marR="508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Shorten timelines for investigations into workplace harassment while ensuring that all parties have a chance to plead the case without fear of retaliation of bias.</a:t>
            </a:r>
          </a:p>
          <a:p>
            <a:pPr marL="241300" marR="5080" indent="-114300">
              <a:lnSpc>
                <a:spcPct val="106100"/>
              </a:lnSpc>
              <a:spcBef>
                <a:spcPts val="900"/>
              </a:spcBef>
              <a:buClr>
                <a:srgbClr val="0088B2"/>
              </a:buClr>
              <a:buSzPct val="109090"/>
              <a:buChar char="•"/>
              <a:tabLst>
                <a:tab pos="241300" algn="l"/>
              </a:tabLst>
            </a:pPr>
            <a:endParaRPr lang="en-US" sz="1100" dirty="0">
              <a:latin typeface="Montserrat" panose="00000500000000000000" pitchFamily="2" charset="0"/>
              <a:cs typeface="Tahoma"/>
            </a:endParaRPr>
          </a:p>
          <a:p>
            <a:pPr marL="241300" marR="5080" indent="-114300">
              <a:lnSpc>
                <a:spcPct val="106100"/>
              </a:lnSpc>
              <a:spcBef>
                <a:spcPts val="900"/>
              </a:spcBef>
              <a:buClr>
                <a:srgbClr val="0088B2"/>
              </a:buClr>
              <a:buSzPct val="109090"/>
              <a:buChar char="•"/>
              <a:tabLst>
                <a:tab pos="241300" algn="l"/>
              </a:tabLst>
            </a:pPr>
            <a:endParaRPr lang="en-US" sz="1100" dirty="0">
              <a:latin typeface="Montserrat" panose="00000500000000000000" pitchFamily="2" charset="0"/>
              <a:cs typeface="Tahoma"/>
            </a:endParaRPr>
          </a:p>
        </p:txBody>
      </p:sp>
      <p:sp>
        <p:nvSpPr>
          <p:cNvPr id="10" name="object 10"/>
          <p:cNvSpPr txBox="1"/>
          <p:nvPr/>
        </p:nvSpPr>
        <p:spPr>
          <a:xfrm>
            <a:off x="3987800" y="2310001"/>
            <a:ext cx="3037205" cy="720454"/>
          </a:xfrm>
          <a:prstGeom prst="rect">
            <a:avLst/>
          </a:prstGeom>
        </p:spPr>
        <p:txBody>
          <a:bodyPr vert="horz" wrap="square" lIns="0" tIns="12700" rIns="0" bIns="0" rtlCol="0">
            <a:spAutoFit/>
          </a:bodyPr>
          <a:lstStyle/>
          <a:p>
            <a:pPr marL="12700" marR="5080" algn="just">
              <a:lnSpc>
                <a:spcPct val="106100"/>
              </a:lnSpc>
              <a:spcBef>
                <a:spcPts val="100"/>
              </a:spcBef>
            </a:pPr>
            <a:r>
              <a:rPr sz="1100" b="1" dirty="0">
                <a:latin typeface="Montserrat" panose="00000500000000000000" pitchFamily="2" charset="0"/>
                <a:cs typeface="Tahoma"/>
              </a:rPr>
              <a:t>Strategy 3: </a:t>
            </a:r>
            <a:r>
              <a:rPr lang="en-US" sz="1100" dirty="0">
                <a:latin typeface="Montserrat" panose="00000500000000000000" pitchFamily="2" charset="0"/>
                <a:cs typeface="Tahoma"/>
              </a:rPr>
              <a:t>Ensure all employees are aware of and have access to resources for their mental, physical, and/or emotional well-being.</a:t>
            </a:r>
            <a:endParaRPr sz="1100" dirty="0">
              <a:latin typeface="Montserrat" panose="00000500000000000000" pitchFamily="2" charset="0"/>
              <a:cs typeface="Tahoma"/>
            </a:endParaRPr>
          </a:p>
        </p:txBody>
      </p:sp>
      <p:sp>
        <p:nvSpPr>
          <p:cNvPr id="11" name="object 11"/>
          <p:cNvSpPr txBox="1"/>
          <p:nvPr/>
        </p:nvSpPr>
        <p:spPr>
          <a:xfrm>
            <a:off x="3987800" y="3082161"/>
            <a:ext cx="3015615" cy="3504293"/>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1301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Take reasonable steps to install disability friendly systems, such as a ramp, wheelchair, and elevator access for disabilities.</a:t>
            </a:r>
          </a:p>
          <a:p>
            <a:pPr marL="241300" marR="1301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Destigmatize concerns around mental health and ensure workforce has access to emotional and psychological help as needed.</a:t>
            </a:r>
          </a:p>
          <a:p>
            <a:pPr marL="241300" marR="1301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Develop and disseminate content and policies  that increase sensitivity to invisible disabilities, such as anxiety, OCD, etc.</a:t>
            </a:r>
          </a:p>
          <a:p>
            <a:pPr marL="241300" marR="130175"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Ensure all employees have ready access to support systems while preventing workplace judgement for anyone who redeems them.</a:t>
            </a:r>
            <a:endParaRPr sz="1100" dirty="0">
              <a:latin typeface="Montserrat" panose="00000500000000000000" pitchFamily="2" charset="0"/>
              <a:cs typeface="Tahoma"/>
            </a:endParaRPr>
          </a:p>
        </p:txBody>
      </p:sp>
      <p:sp>
        <p:nvSpPr>
          <p:cNvPr id="16" name="object 3">
            <a:extLst>
              <a:ext uri="{FF2B5EF4-FFF2-40B4-BE49-F238E27FC236}">
                <a16:creationId xmlns:a16="http://schemas.microsoft.com/office/drawing/2014/main" id="{C6D6A001-1768-DB93-BFD5-D06833AA747B}"/>
              </a:ext>
            </a:extLst>
          </p:cNvPr>
          <p:cNvSpPr txBox="1"/>
          <p:nvPr/>
        </p:nvSpPr>
        <p:spPr>
          <a:xfrm>
            <a:off x="700531" y="430273"/>
            <a:ext cx="209994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Montserrat" panose="00000500000000000000" pitchFamily="2" charset="0"/>
                <a:cs typeface="Arial Black"/>
              </a:rPr>
              <a:t>ACCESSIBILITY</a:t>
            </a:r>
          </a:p>
        </p:txBody>
      </p:sp>
      <p:sp>
        <p:nvSpPr>
          <p:cNvPr id="17" name="object 4">
            <a:extLst>
              <a:ext uri="{FF2B5EF4-FFF2-40B4-BE49-F238E27FC236}">
                <a16:creationId xmlns:a16="http://schemas.microsoft.com/office/drawing/2014/main" id="{449909AD-44AD-9B90-6AB0-DC7D1A9E1483}"/>
              </a:ext>
            </a:extLst>
          </p:cNvPr>
          <p:cNvSpPr txBox="1"/>
          <p:nvPr/>
        </p:nvSpPr>
        <p:spPr>
          <a:xfrm>
            <a:off x="3987800" y="1546650"/>
            <a:ext cx="2749550" cy="763351"/>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Ensure reasonable workplace accommodation for physical, emotional, psychological disability.</a:t>
            </a:r>
            <a:endParaRPr sz="1200" dirty="0">
              <a:latin typeface="Montserrat" panose="00000500000000000000" pitchFamily="2" charset="0"/>
              <a:cs typeface="Tahoma"/>
            </a:endParaRPr>
          </a:p>
        </p:txBody>
      </p:sp>
      <p:sp>
        <p:nvSpPr>
          <p:cNvPr id="18" name="object 3">
            <a:extLst>
              <a:ext uri="{FF2B5EF4-FFF2-40B4-BE49-F238E27FC236}">
                <a16:creationId xmlns:a16="http://schemas.microsoft.com/office/drawing/2014/main" id="{A1793373-31E2-AF64-CF7F-949DCB940709}"/>
              </a:ext>
            </a:extLst>
          </p:cNvPr>
          <p:cNvSpPr txBox="1"/>
          <p:nvPr/>
        </p:nvSpPr>
        <p:spPr>
          <a:xfrm>
            <a:off x="3987800" y="1261491"/>
            <a:ext cx="1728471" cy="179536"/>
          </a:xfrm>
          <a:prstGeom prst="rect">
            <a:avLst/>
          </a:prstGeom>
          <a:solidFill>
            <a:srgbClr val="D69C5F"/>
          </a:solidFill>
        </p:spPr>
        <p:txBody>
          <a:bodyPr vert="horz" wrap="square" lIns="0" tIns="0" rIns="0" bIns="0" rtlCol="0">
            <a:spAutoFit/>
          </a:bodyPr>
          <a:lstStyle/>
          <a:p>
            <a:pPr marL="50800">
              <a:lnSpc>
                <a:spcPts val="1400"/>
              </a:lnSpc>
            </a:pPr>
            <a:r>
              <a:rPr sz="1200" b="1" dirty="0">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19" name="AutoShape 2" descr="img">
            <a:extLst>
              <a:ext uri="{FF2B5EF4-FFF2-40B4-BE49-F238E27FC236}">
                <a16:creationId xmlns:a16="http://schemas.microsoft.com/office/drawing/2014/main" id="{4A936AD2-D89F-4FCE-8775-AA732C4C921D}"/>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a:extLst>
              <a:ext uri="{FF2B5EF4-FFF2-40B4-BE49-F238E27FC236}">
                <a16:creationId xmlns:a16="http://schemas.microsoft.com/office/drawing/2014/main" id="{BABF9B51-6136-4F7D-A73E-0F8AF80F5B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831" y="6781800"/>
            <a:ext cx="2871507" cy="24071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76646" y="2011232"/>
            <a:ext cx="2717800"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FFFFF"/>
                </a:solidFill>
                <a:latin typeface="Montserrat" panose="00000500000000000000" pitchFamily="2" charset="0"/>
                <a:cs typeface="Calibri"/>
              </a:rPr>
              <a:t>2022 - 202</a:t>
            </a:r>
            <a:r>
              <a:rPr lang="en-US" sz="3000" b="1" dirty="0">
                <a:solidFill>
                  <a:srgbClr val="FFFFFF"/>
                </a:solidFill>
                <a:latin typeface="Montserrat" panose="00000500000000000000" pitchFamily="2" charset="0"/>
                <a:cs typeface="Calibri"/>
              </a:rPr>
              <a:t>6</a:t>
            </a:r>
            <a:endParaRPr sz="3000" dirty="0">
              <a:latin typeface="Montserrat" panose="00000500000000000000" pitchFamily="2" charset="0"/>
              <a:cs typeface="Calibri"/>
            </a:endParaRPr>
          </a:p>
        </p:txBody>
      </p:sp>
      <p:sp>
        <p:nvSpPr>
          <p:cNvPr id="4" name="Rectangle 3">
            <a:extLst>
              <a:ext uri="{FF2B5EF4-FFF2-40B4-BE49-F238E27FC236}">
                <a16:creationId xmlns:a16="http://schemas.microsoft.com/office/drawing/2014/main" id="{5F3E2265-1CCF-F4F7-4D51-AC944F75C3EC}"/>
              </a:ext>
            </a:extLst>
          </p:cNvPr>
          <p:cNvSpPr/>
          <p:nvPr/>
        </p:nvSpPr>
        <p:spPr>
          <a:xfrm>
            <a:off x="304800" y="533400"/>
            <a:ext cx="7162800" cy="914400"/>
          </a:xfrm>
          <a:prstGeom prst="rect">
            <a:avLst/>
          </a:prstGeom>
          <a:solidFill>
            <a:srgbClr val="092240"/>
          </a:solidFill>
          <a:ln>
            <a:solidFill>
              <a:srgbClr val="09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pic>
        <p:nvPicPr>
          <p:cNvPr id="15" name="Picture 14">
            <a:extLst>
              <a:ext uri="{FF2B5EF4-FFF2-40B4-BE49-F238E27FC236}">
                <a16:creationId xmlns:a16="http://schemas.microsoft.com/office/drawing/2014/main" id="{D02345ED-533A-BDD9-94DF-50D3E2AAA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5800"/>
            <a:ext cx="7772400" cy="6515586"/>
          </a:xfrm>
          <a:prstGeom prst="rect">
            <a:avLst/>
          </a:prstGeom>
        </p:spPr>
      </p:pic>
      <p:sp>
        <p:nvSpPr>
          <p:cNvPr id="2" name="object 2"/>
          <p:cNvSpPr txBox="1">
            <a:spLocks noGrp="1"/>
          </p:cNvSpPr>
          <p:nvPr>
            <p:ph type="ctrTitle"/>
          </p:nvPr>
        </p:nvSpPr>
        <p:spPr>
          <a:xfrm>
            <a:off x="381000" y="381000"/>
            <a:ext cx="6664959" cy="1590179"/>
          </a:xfrm>
          <a:prstGeom prst="rect">
            <a:avLst/>
          </a:prstGeom>
        </p:spPr>
        <p:txBody>
          <a:bodyPr vert="horz" wrap="square" lIns="0" tIns="50800" rIns="0" bIns="0" rtlCol="0">
            <a:spAutoFit/>
          </a:bodyPr>
          <a:lstStyle/>
          <a:p>
            <a:pPr marL="17145" marR="5080">
              <a:lnSpc>
                <a:spcPts val="4000"/>
              </a:lnSpc>
              <a:spcBef>
                <a:spcPts val="400"/>
              </a:spcBef>
            </a:pPr>
            <a:r>
              <a:rPr dirty="0">
                <a:latin typeface="Montserrat" panose="00000500000000000000" pitchFamily="2" charset="0"/>
              </a:rPr>
              <a:t>Diversity, Equity, Inclusion and  Accessibility (DEIA) Strategic Plan</a:t>
            </a:r>
          </a:p>
        </p:txBody>
      </p:sp>
      <p:sp>
        <p:nvSpPr>
          <p:cNvPr id="5" name="object 3">
            <a:hlinkClick r:id="rId3"/>
            <a:extLst>
              <a:ext uri="{FF2B5EF4-FFF2-40B4-BE49-F238E27FC236}">
                <a16:creationId xmlns:a16="http://schemas.microsoft.com/office/drawing/2014/main" id="{BF46AA0F-71D7-444E-A995-5874A6F5E6FF}"/>
              </a:ext>
            </a:extLst>
          </p:cNvPr>
          <p:cNvSpPr txBox="1"/>
          <p:nvPr/>
        </p:nvSpPr>
        <p:spPr>
          <a:xfrm>
            <a:off x="2424429" y="2996245"/>
            <a:ext cx="2578100" cy="474489"/>
          </a:xfrm>
          <a:prstGeom prst="rect">
            <a:avLst/>
          </a:prstGeom>
          <a:solidFill>
            <a:srgbClr val="D69C5F"/>
          </a:solidFill>
        </p:spPr>
        <p:txBody>
          <a:bodyPr vert="horz" wrap="square" lIns="0" tIns="12700" rIns="0" bIns="0" rtlCol="0">
            <a:spAutoFit/>
          </a:bodyPr>
          <a:lstStyle/>
          <a:p>
            <a:pPr marL="12700" algn="ctr">
              <a:lnSpc>
                <a:spcPct val="100000"/>
              </a:lnSpc>
              <a:spcBef>
                <a:spcPts val="100"/>
              </a:spcBef>
            </a:pPr>
            <a:r>
              <a:rPr lang="en-US" sz="3000" b="1" dirty="0">
                <a:solidFill>
                  <a:srgbClr val="FFFFFF"/>
                </a:solidFill>
                <a:latin typeface="Montserrat" panose="00000500000000000000" pitchFamily="2" charset="0"/>
                <a:cs typeface="Calibri"/>
              </a:rPr>
              <a:t>Contact Us</a:t>
            </a:r>
            <a:endParaRPr sz="3000" dirty="0">
              <a:latin typeface="Montserrat" panose="00000500000000000000" pitchFamily="2" charset="0"/>
              <a:cs typeface="Calibri"/>
            </a:endParaRPr>
          </a:p>
        </p:txBody>
      </p:sp>
      <p:sp>
        <p:nvSpPr>
          <p:cNvPr id="6" name="Footer Placeholder 5">
            <a:extLst>
              <a:ext uri="{FF2B5EF4-FFF2-40B4-BE49-F238E27FC236}">
                <a16:creationId xmlns:a16="http://schemas.microsoft.com/office/drawing/2014/main" id="{AE941210-8FE1-C603-6032-E8F4049907E9}"/>
              </a:ext>
            </a:extLst>
          </p:cNvPr>
          <p:cNvSpPr>
            <a:spLocks noGrp="1"/>
          </p:cNvSpPr>
          <p:nvPr>
            <p:ph type="ftr" sz="quarter" idx="5"/>
          </p:nvPr>
        </p:nvSpPr>
        <p:spPr/>
        <p:txBody>
          <a:bodyPr/>
          <a:lstStyle/>
          <a:p>
            <a:pPr marL="12700">
              <a:lnSpc>
                <a:spcPct val="100000"/>
              </a:lnSpc>
              <a:spcBef>
                <a:spcPts val="110"/>
              </a:spcBef>
            </a:pPr>
            <a:r>
              <a:rPr lang="en-US" spc="50"/>
              <a:t>DEIA</a:t>
            </a:r>
            <a:r>
              <a:rPr lang="en-US" spc="60"/>
              <a:t> </a:t>
            </a:r>
            <a:r>
              <a:rPr lang="en-US" spc="50"/>
              <a:t>STRATEGIC</a:t>
            </a:r>
            <a:r>
              <a:rPr lang="en-US" spc="65"/>
              <a:t> </a:t>
            </a:r>
            <a:r>
              <a:rPr lang="en-US" spc="70"/>
              <a:t>PLAN</a:t>
            </a:r>
            <a:r>
              <a:rPr lang="en-US" spc="65"/>
              <a:t> </a:t>
            </a:r>
            <a:r>
              <a:rPr lang="en-US" spc="-70"/>
              <a:t>|</a:t>
            </a:r>
            <a:r>
              <a:rPr lang="en-US" spc="65"/>
              <a:t> </a:t>
            </a:r>
            <a:r>
              <a:rPr lang="en-US" spc="60"/>
              <a:t>2022</a:t>
            </a:r>
            <a:r>
              <a:rPr lang="en-US" spc="65"/>
              <a:t> </a:t>
            </a:r>
            <a:r>
              <a:rPr lang="en-US" spc="-10"/>
              <a:t>-</a:t>
            </a:r>
            <a:r>
              <a:rPr lang="en-US" spc="65"/>
              <a:t> </a:t>
            </a:r>
            <a:r>
              <a:rPr lang="en-US" spc="60"/>
              <a:t>2026</a:t>
            </a:r>
            <a:endParaRPr lang="en-US" spc="60" dirty="0"/>
          </a:p>
        </p:txBody>
      </p:sp>
      <p:sp>
        <p:nvSpPr>
          <p:cNvPr id="7" name="Slide Number Placeholder 6">
            <a:extLst>
              <a:ext uri="{FF2B5EF4-FFF2-40B4-BE49-F238E27FC236}">
                <a16:creationId xmlns:a16="http://schemas.microsoft.com/office/drawing/2014/main" id="{FAD4C700-3B79-9DD1-DFE1-307D455873A2}"/>
              </a:ext>
            </a:extLst>
          </p:cNvPr>
          <p:cNvSpPr>
            <a:spLocks noGrp="1"/>
          </p:cNvSpPr>
          <p:nvPr>
            <p:ph type="sldNum" sz="quarter" idx="7"/>
          </p:nvPr>
        </p:nvSpPr>
        <p:spPr/>
        <p:txBody>
          <a:bodyPr/>
          <a:lstStyle/>
          <a:p>
            <a:pPr marL="38100">
              <a:lnSpc>
                <a:spcPct val="100000"/>
              </a:lnSpc>
              <a:spcBef>
                <a:spcPts val="110"/>
              </a:spcBef>
            </a:pPr>
            <a:fld id="{81D60167-4931-47E6-BA6A-407CBD079E47}" type="slidenum">
              <a:rPr lang="en-US" spc="-35" smtClean="0"/>
              <a:t>15</a:t>
            </a:fld>
            <a:endParaRPr lang="en-US" spc="-35" dirty="0"/>
          </a:p>
        </p:txBody>
      </p:sp>
    </p:spTree>
    <p:extLst>
      <p:ext uri="{BB962C8B-B14F-4D97-AF65-F5344CB8AC3E}">
        <p14:creationId xmlns:p14="http://schemas.microsoft.com/office/powerpoint/2010/main" val="64426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10058400"/>
          </a:xfrm>
          <a:custGeom>
            <a:avLst/>
            <a:gdLst/>
            <a:ahLst/>
            <a:cxnLst/>
            <a:rect l="l" t="t" r="r" b="b"/>
            <a:pathLst>
              <a:path w="7772400" h="10058400">
                <a:moveTo>
                  <a:pt x="7772400" y="0"/>
                </a:moveTo>
                <a:lnTo>
                  <a:pt x="0" y="0"/>
                </a:lnTo>
                <a:lnTo>
                  <a:pt x="0" y="10058400"/>
                </a:lnTo>
                <a:lnTo>
                  <a:pt x="7772400" y="10058400"/>
                </a:lnTo>
                <a:lnTo>
                  <a:pt x="7772400" y="0"/>
                </a:lnTo>
                <a:close/>
              </a:path>
            </a:pathLst>
          </a:custGeom>
          <a:solidFill>
            <a:srgbClr val="0E1142"/>
          </a:solidFill>
        </p:spPr>
        <p:txBody>
          <a:bodyPr wrap="square" lIns="0" tIns="0" rIns="0" bIns="0" rtlCol="0"/>
          <a:lstStyle/>
          <a:p>
            <a:endParaRPr>
              <a:latin typeface="Montserrat" panose="00000500000000000000" pitchFamily="2" charset="0"/>
            </a:endParaRPr>
          </a:p>
        </p:txBody>
      </p:sp>
      <p:sp>
        <p:nvSpPr>
          <p:cNvPr id="3" name="object 3"/>
          <p:cNvSpPr/>
          <p:nvPr/>
        </p:nvSpPr>
        <p:spPr>
          <a:xfrm>
            <a:off x="3929324" y="2273300"/>
            <a:ext cx="405765" cy="621030"/>
          </a:xfrm>
          <a:custGeom>
            <a:avLst/>
            <a:gdLst/>
            <a:ahLst/>
            <a:cxnLst/>
            <a:rect l="l" t="t" r="r" b="b"/>
            <a:pathLst>
              <a:path w="405764" h="621030">
                <a:moveTo>
                  <a:pt x="0" y="620737"/>
                </a:moveTo>
                <a:lnTo>
                  <a:pt x="360819" y="620737"/>
                </a:lnTo>
                <a:lnTo>
                  <a:pt x="360819" y="286359"/>
                </a:lnTo>
                <a:lnTo>
                  <a:pt x="223189" y="286359"/>
                </a:lnTo>
                <a:lnTo>
                  <a:pt x="226745" y="243102"/>
                </a:lnTo>
                <a:lnTo>
                  <a:pt x="241099" y="206086"/>
                </a:lnTo>
                <a:lnTo>
                  <a:pt x="266199" y="175547"/>
                </a:lnTo>
                <a:lnTo>
                  <a:pt x="301994" y="151723"/>
                </a:lnTo>
                <a:lnTo>
                  <a:pt x="348432" y="134852"/>
                </a:lnTo>
                <a:lnTo>
                  <a:pt x="405460" y="125171"/>
                </a:lnTo>
                <a:lnTo>
                  <a:pt x="375691" y="0"/>
                </a:lnTo>
                <a:lnTo>
                  <a:pt x="324017" y="3108"/>
                </a:lnTo>
                <a:lnTo>
                  <a:pt x="275542" y="9406"/>
                </a:lnTo>
                <a:lnTo>
                  <a:pt x="230430" y="19098"/>
                </a:lnTo>
                <a:lnTo>
                  <a:pt x="188843" y="32392"/>
                </a:lnTo>
                <a:lnTo>
                  <a:pt x="150943" y="49494"/>
                </a:lnTo>
                <a:lnTo>
                  <a:pt x="116893" y="70608"/>
                </a:lnTo>
                <a:lnTo>
                  <a:pt x="86856" y="95943"/>
                </a:lnTo>
                <a:lnTo>
                  <a:pt x="60994" y="125702"/>
                </a:lnTo>
                <a:lnTo>
                  <a:pt x="39469" y="160093"/>
                </a:lnTo>
                <a:lnTo>
                  <a:pt x="22445" y="199322"/>
                </a:lnTo>
                <a:lnTo>
                  <a:pt x="10084" y="243594"/>
                </a:lnTo>
                <a:lnTo>
                  <a:pt x="2548" y="293116"/>
                </a:lnTo>
                <a:lnTo>
                  <a:pt x="0" y="348094"/>
                </a:lnTo>
                <a:lnTo>
                  <a:pt x="0" y="620737"/>
                </a:lnTo>
                <a:close/>
              </a:path>
            </a:pathLst>
          </a:custGeom>
          <a:ln w="25400">
            <a:solidFill>
              <a:srgbClr val="E0B723"/>
            </a:solidFill>
          </a:ln>
        </p:spPr>
        <p:txBody>
          <a:bodyPr wrap="square" lIns="0" tIns="0" rIns="0" bIns="0" rtlCol="0"/>
          <a:lstStyle/>
          <a:p>
            <a:endParaRPr>
              <a:latin typeface="Montserrat" panose="00000500000000000000" pitchFamily="2" charset="0"/>
            </a:endParaRPr>
          </a:p>
        </p:txBody>
      </p:sp>
      <p:sp>
        <p:nvSpPr>
          <p:cNvPr id="4" name="object 4"/>
          <p:cNvSpPr/>
          <p:nvPr/>
        </p:nvSpPr>
        <p:spPr>
          <a:xfrm>
            <a:off x="3434595" y="2273300"/>
            <a:ext cx="405765" cy="621030"/>
          </a:xfrm>
          <a:custGeom>
            <a:avLst/>
            <a:gdLst/>
            <a:ahLst/>
            <a:cxnLst/>
            <a:rect l="l" t="t" r="r" b="b"/>
            <a:pathLst>
              <a:path w="405764" h="621030">
                <a:moveTo>
                  <a:pt x="0" y="620737"/>
                </a:moveTo>
                <a:lnTo>
                  <a:pt x="362673" y="620737"/>
                </a:lnTo>
                <a:lnTo>
                  <a:pt x="362673" y="286359"/>
                </a:lnTo>
                <a:lnTo>
                  <a:pt x="225043" y="286359"/>
                </a:lnTo>
                <a:lnTo>
                  <a:pt x="227817" y="243102"/>
                </a:lnTo>
                <a:lnTo>
                  <a:pt x="241645" y="206086"/>
                </a:lnTo>
                <a:lnTo>
                  <a:pt x="266425" y="175547"/>
                </a:lnTo>
                <a:lnTo>
                  <a:pt x="302053" y="151723"/>
                </a:lnTo>
                <a:lnTo>
                  <a:pt x="348428" y="134852"/>
                </a:lnTo>
                <a:lnTo>
                  <a:pt x="405447" y="125171"/>
                </a:lnTo>
                <a:lnTo>
                  <a:pt x="377558" y="0"/>
                </a:lnTo>
                <a:lnTo>
                  <a:pt x="325485" y="3108"/>
                </a:lnTo>
                <a:lnTo>
                  <a:pt x="276673" y="9406"/>
                </a:lnTo>
                <a:lnTo>
                  <a:pt x="231280" y="19098"/>
                </a:lnTo>
                <a:lnTo>
                  <a:pt x="189462" y="32392"/>
                </a:lnTo>
                <a:lnTo>
                  <a:pt x="151378" y="49494"/>
                </a:lnTo>
                <a:lnTo>
                  <a:pt x="117185" y="70608"/>
                </a:lnTo>
                <a:lnTo>
                  <a:pt x="87040" y="95943"/>
                </a:lnTo>
                <a:lnTo>
                  <a:pt x="61100" y="125702"/>
                </a:lnTo>
                <a:lnTo>
                  <a:pt x="39524" y="160093"/>
                </a:lnTo>
                <a:lnTo>
                  <a:pt x="22468" y="199322"/>
                </a:lnTo>
                <a:lnTo>
                  <a:pt x="10091" y="243594"/>
                </a:lnTo>
                <a:lnTo>
                  <a:pt x="2549" y="293116"/>
                </a:lnTo>
                <a:lnTo>
                  <a:pt x="0" y="348094"/>
                </a:lnTo>
                <a:lnTo>
                  <a:pt x="0" y="620737"/>
                </a:lnTo>
                <a:close/>
              </a:path>
            </a:pathLst>
          </a:custGeom>
          <a:ln w="25400">
            <a:solidFill>
              <a:srgbClr val="E0B723"/>
            </a:solidFill>
          </a:ln>
        </p:spPr>
        <p:txBody>
          <a:bodyPr wrap="square" lIns="0" tIns="0" rIns="0" bIns="0" rtlCol="0"/>
          <a:lstStyle/>
          <a:p>
            <a:endParaRPr>
              <a:latin typeface="Montserrat" panose="00000500000000000000" pitchFamily="2" charset="0"/>
            </a:endParaRPr>
          </a:p>
        </p:txBody>
      </p:sp>
      <p:sp>
        <p:nvSpPr>
          <p:cNvPr id="5" name="object 5"/>
          <p:cNvSpPr txBox="1"/>
          <p:nvPr/>
        </p:nvSpPr>
        <p:spPr>
          <a:xfrm>
            <a:off x="1092978" y="3482793"/>
            <a:ext cx="5577840" cy="4049442"/>
          </a:xfrm>
          <a:prstGeom prst="rect">
            <a:avLst/>
          </a:prstGeom>
        </p:spPr>
        <p:txBody>
          <a:bodyPr vert="horz" wrap="square" lIns="0" tIns="7620" rIns="0" bIns="0" rtlCol="0">
            <a:spAutoFit/>
          </a:bodyPr>
          <a:lstStyle/>
          <a:p>
            <a:pPr marL="12065" marR="5080" algn="ctr">
              <a:lnSpc>
                <a:spcPts val="3500"/>
              </a:lnSpc>
              <a:spcBef>
                <a:spcPts val="60"/>
              </a:spcBef>
            </a:pPr>
            <a:r>
              <a:rPr lang="en-US" sz="2800" b="1" spc="-75" dirty="0">
                <a:solidFill>
                  <a:srgbClr val="FFFFFF"/>
                </a:solidFill>
                <a:latin typeface="Montserrat" panose="00000500000000000000" pitchFamily="2" charset="0"/>
                <a:cs typeface="Times New Roman"/>
              </a:rPr>
              <a:t>“We will all profit from a more diverse, inclusive society, understanding, accommodating, even celebrating our differences, while pulling together for the common good.”</a:t>
            </a:r>
          </a:p>
          <a:p>
            <a:pPr marL="12065" marR="5080" algn="ctr">
              <a:lnSpc>
                <a:spcPts val="3500"/>
              </a:lnSpc>
              <a:spcBef>
                <a:spcPts val="60"/>
              </a:spcBef>
            </a:pPr>
            <a:endParaRPr lang="en-US" sz="2800" b="1" spc="-75" dirty="0">
              <a:solidFill>
                <a:srgbClr val="FFFFFF"/>
              </a:solidFill>
              <a:latin typeface="Montserrat" panose="00000500000000000000" pitchFamily="2" charset="0"/>
              <a:cs typeface="Times New Roman"/>
            </a:endParaRPr>
          </a:p>
          <a:p>
            <a:pPr marL="12065" marR="5080" algn="ctr">
              <a:lnSpc>
                <a:spcPts val="3500"/>
              </a:lnSpc>
              <a:spcBef>
                <a:spcPts val="60"/>
              </a:spcBef>
            </a:pPr>
            <a:r>
              <a:rPr lang="en-US" sz="2800" b="1" spc="-75" dirty="0">
                <a:solidFill>
                  <a:srgbClr val="FFFFFF"/>
                </a:solidFill>
                <a:latin typeface="Montserrat" panose="00000500000000000000" pitchFamily="2" charset="0"/>
                <a:cs typeface="Times New Roman"/>
              </a:rPr>
              <a:t>–Ruth Bader Ginsburg</a:t>
            </a:r>
            <a:endParaRPr lang="en-US" sz="2800" dirty="0">
              <a:latin typeface="Montserrat" panose="00000500000000000000" pitchFamily="2" charset="0"/>
              <a:cs typeface="Times New Roman"/>
            </a:endParaRPr>
          </a:p>
        </p:txBody>
      </p:sp>
      <p:sp>
        <p:nvSpPr>
          <p:cNvPr id="6" name="Footer Placeholder 5">
            <a:extLst>
              <a:ext uri="{FF2B5EF4-FFF2-40B4-BE49-F238E27FC236}">
                <a16:creationId xmlns:a16="http://schemas.microsoft.com/office/drawing/2014/main" id="{DEC6EBD2-EBB0-F0A3-1F24-72DB6D375777}"/>
              </a:ext>
            </a:extLst>
          </p:cNvPr>
          <p:cNvSpPr>
            <a:spLocks noGrp="1"/>
          </p:cNvSpPr>
          <p:nvPr>
            <p:ph type="ftr" sz="quarter" idx="5"/>
          </p:nvPr>
        </p:nvSpPr>
        <p:spPr/>
        <p:txBody>
          <a:bodyPr/>
          <a:lstStyle/>
          <a:p>
            <a:pPr marL="12700">
              <a:lnSpc>
                <a:spcPct val="100000"/>
              </a:lnSpc>
              <a:spcBef>
                <a:spcPts val="110"/>
              </a:spcBef>
            </a:pPr>
            <a:r>
              <a:rPr lang="en-US" spc="50"/>
              <a:t>DEIA</a:t>
            </a:r>
            <a:r>
              <a:rPr lang="en-US" spc="60"/>
              <a:t> </a:t>
            </a:r>
            <a:r>
              <a:rPr lang="en-US" spc="50"/>
              <a:t>STRATEGIC</a:t>
            </a:r>
            <a:r>
              <a:rPr lang="en-US" spc="65"/>
              <a:t> </a:t>
            </a:r>
            <a:r>
              <a:rPr lang="en-US" spc="70"/>
              <a:t>PLAN</a:t>
            </a:r>
            <a:r>
              <a:rPr lang="en-US" spc="65"/>
              <a:t> </a:t>
            </a:r>
            <a:r>
              <a:rPr lang="en-US" spc="-70"/>
              <a:t>|</a:t>
            </a:r>
            <a:r>
              <a:rPr lang="en-US" spc="65"/>
              <a:t> </a:t>
            </a:r>
            <a:r>
              <a:rPr lang="en-US" spc="60"/>
              <a:t>2022</a:t>
            </a:r>
            <a:r>
              <a:rPr lang="en-US" spc="65"/>
              <a:t> </a:t>
            </a:r>
            <a:r>
              <a:rPr lang="en-US" spc="-10"/>
              <a:t>-</a:t>
            </a:r>
            <a:r>
              <a:rPr lang="en-US" spc="65"/>
              <a:t> </a:t>
            </a:r>
            <a:r>
              <a:rPr lang="en-US" spc="60"/>
              <a:t>2026</a:t>
            </a:r>
            <a:endParaRPr lang="en-US" spc="60" dirty="0"/>
          </a:p>
        </p:txBody>
      </p:sp>
      <p:sp>
        <p:nvSpPr>
          <p:cNvPr id="7" name="Slide Number Placeholder 6">
            <a:extLst>
              <a:ext uri="{FF2B5EF4-FFF2-40B4-BE49-F238E27FC236}">
                <a16:creationId xmlns:a16="http://schemas.microsoft.com/office/drawing/2014/main" id="{9C286E36-D3CA-1254-D140-8F04EE0076D6}"/>
              </a:ext>
            </a:extLst>
          </p:cNvPr>
          <p:cNvSpPr>
            <a:spLocks noGrp="1"/>
          </p:cNvSpPr>
          <p:nvPr>
            <p:ph type="sldNum" sz="quarter" idx="7"/>
          </p:nvPr>
        </p:nvSpPr>
        <p:spPr/>
        <p:txBody>
          <a:bodyPr/>
          <a:lstStyle/>
          <a:p>
            <a:pPr marL="38100">
              <a:lnSpc>
                <a:spcPct val="100000"/>
              </a:lnSpc>
              <a:spcBef>
                <a:spcPts val="110"/>
              </a:spcBef>
            </a:pPr>
            <a:fld id="{81D60167-4931-47E6-BA6A-407CBD079E47}" type="slidenum">
              <a:rPr lang="en-US" spc="-35" smtClean="0"/>
              <a:t>2</a:t>
            </a:fld>
            <a:endParaRPr lang="en-US" spc="-3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1092200"/>
            <a:ext cx="6337300" cy="628377"/>
          </a:xfrm>
          <a:prstGeom prst="rect">
            <a:avLst/>
          </a:prstGeom>
        </p:spPr>
        <p:txBody>
          <a:bodyPr vert="horz" wrap="square" lIns="0" tIns="12700" rIns="0" bIns="0" rtlCol="0">
            <a:spAutoFit/>
          </a:bodyPr>
          <a:lstStyle/>
          <a:p>
            <a:pPr marL="12700">
              <a:lnSpc>
                <a:spcPct val="100000"/>
              </a:lnSpc>
              <a:spcBef>
                <a:spcPts val="100"/>
              </a:spcBef>
            </a:pPr>
            <a:r>
              <a:rPr sz="4000" b="0" dirty="0">
                <a:solidFill>
                  <a:schemeClr val="tx1"/>
                </a:solidFill>
                <a:latin typeface="Montserrat" panose="00000500000000000000" pitchFamily="2" charset="0"/>
                <a:cs typeface="Verdana"/>
              </a:rPr>
              <a:t>TABLE OF </a:t>
            </a:r>
            <a:r>
              <a:rPr sz="4000" dirty="0">
                <a:solidFill>
                  <a:schemeClr val="tx1"/>
                </a:solidFill>
                <a:latin typeface="Montserrat" panose="00000500000000000000" pitchFamily="2" charset="0"/>
                <a:cs typeface="Tahoma"/>
              </a:rPr>
              <a:t>CONTENTS</a:t>
            </a:r>
          </a:p>
        </p:txBody>
      </p:sp>
      <p:sp>
        <p:nvSpPr>
          <p:cNvPr id="3" name="object 3"/>
          <p:cNvSpPr txBox="1"/>
          <p:nvPr/>
        </p:nvSpPr>
        <p:spPr>
          <a:xfrm>
            <a:off x="2082419" y="2232657"/>
            <a:ext cx="3721457" cy="4814138"/>
          </a:xfrm>
          <a:prstGeom prst="rect">
            <a:avLst/>
          </a:prstGeom>
        </p:spPr>
        <p:txBody>
          <a:bodyPr vert="horz" wrap="square" lIns="0" tIns="12700" rIns="0" bIns="0" rtlCol="0">
            <a:spAutoFit/>
          </a:bodyPr>
          <a:lstStyle/>
          <a:p>
            <a:pPr marL="368300" indent="-355600">
              <a:lnSpc>
                <a:spcPct val="100000"/>
              </a:lnSpc>
              <a:spcBef>
                <a:spcPts val="1800"/>
              </a:spcBef>
              <a:buAutoNum type="arabicPeriod"/>
              <a:tabLst>
                <a:tab pos="367665" algn="l"/>
                <a:tab pos="368300" algn="l"/>
              </a:tabLst>
            </a:pPr>
            <a:r>
              <a:rPr lang="en-US" sz="1400" b="1" dirty="0">
                <a:latin typeface="Montserrat" panose="00000500000000000000" pitchFamily="2" charset="0"/>
                <a:cs typeface="Tahoma"/>
                <a:hlinkClick r:id="rId2" action="ppaction://hlinksldjump">
                  <a:extLst>
                    <a:ext uri="{A12FA001-AC4F-418D-AE19-62706E023703}">
                      <ahyp:hlinkClr xmlns:ahyp="http://schemas.microsoft.com/office/drawing/2018/hyperlinkcolor" val="tx"/>
                    </a:ext>
                  </a:extLst>
                </a:hlinkClick>
              </a:rPr>
              <a:t>Introduction</a:t>
            </a:r>
            <a:endParaRPr lang="en-US" sz="1400" dirty="0">
              <a:latin typeface="Montserrat" panose="00000500000000000000" pitchFamily="2" charset="0"/>
              <a:cs typeface="Tahoma"/>
            </a:endParaRPr>
          </a:p>
          <a:p>
            <a:pPr marL="12700">
              <a:lnSpc>
                <a:spcPct val="100000"/>
              </a:lnSpc>
              <a:spcBef>
                <a:spcPts val="1800"/>
              </a:spcBef>
              <a:tabLst>
                <a:tab pos="367665" algn="l"/>
              </a:tabLst>
            </a:pPr>
            <a:r>
              <a:rPr lang="en-US" sz="1400" b="1" dirty="0">
                <a:latin typeface="Montserrat" panose="00000500000000000000" pitchFamily="2" charset="0"/>
                <a:cs typeface="Tahoma"/>
              </a:rPr>
              <a:t>05	</a:t>
            </a:r>
            <a:r>
              <a:rPr lang="en-US" sz="1400" b="1" dirty="0">
                <a:solidFill>
                  <a:srgbClr val="C00000"/>
                </a:solidFill>
                <a:latin typeface="Montserrat" panose="00000500000000000000" pitchFamily="2" charset="0"/>
                <a:cs typeface="Tahoma"/>
                <a:hlinkClick r:id="rId3" action="ppaction://hlinksldjump">
                  <a:extLst>
                    <a:ext uri="{A12FA001-AC4F-418D-AE19-62706E023703}">
                      <ahyp:hlinkClr xmlns:ahyp="http://schemas.microsoft.com/office/drawing/2018/hyperlinkcolor" val="tx"/>
                    </a:ext>
                  </a:extLst>
                </a:hlinkClick>
              </a:rPr>
              <a:t>Diversity:</a:t>
            </a:r>
            <a:endParaRPr lang="en-US" sz="1400" dirty="0">
              <a:solidFill>
                <a:srgbClr val="C00000"/>
              </a:solidFill>
              <a:latin typeface="Montserrat" panose="00000500000000000000" pitchFamily="2" charset="0"/>
              <a:cs typeface="Tahoma"/>
            </a:endParaRPr>
          </a:p>
          <a:p>
            <a:pPr marL="368300" marR="1245235">
              <a:lnSpc>
                <a:spcPct val="100000"/>
              </a:lnSpc>
            </a:pPr>
            <a:r>
              <a:rPr lang="en-US" sz="1400" b="1" dirty="0">
                <a:latin typeface="Montserrat" panose="00000500000000000000" pitchFamily="2" charset="0"/>
                <a:cs typeface="Tahoma"/>
              </a:rPr>
              <a:t>DEIA Program Structure  &amp; Management</a:t>
            </a:r>
            <a:endParaRPr lang="en-US" sz="1400" dirty="0">
              <a:latin typeface="Montserrat" panose="00000500000000000000" pitchFamily="2" charset="0"/>
              <a:cs typeface="Tahoma"/>
            </a:endParaRPr>
          </a:p>
          <a:p>
            <a:pPr marL="12700">
              <a:lnSpc>
                <a:spcPct val="100000"/>
              </a:lnSpc>
              <a:spcBef>
                <a:spcPts val="1800"/>
              </a:spcBef>
              <a:tabLst>
                <a:tab pos="367665" algn="l"/>
              </a:tabLst>
            </a:pPr>
            <a:r>
              <a:rPr lang="en-US" sz="1400" b="1" dirty="0">
                <a:latin typeface="Montserrat" panose="00000500000000000000" pitchFamily="2" charset="0"/>
                <a:cs typeface="Tahoma"/>
              </a:rPr>
              <a:t>06	</a:t>
            </a:r>
            <a:r>
              <a:rPr lang="en-US" sz="1400" b="1" dirty="0">
                <a:solidFill>
                  <a:srgbClr val="FFC000"/>
                </a:solidFill>
                <a:latin typeface="Montserrat" panose="00000500000000000000" pitchFamily="2" charset="0"/>
                <a:cs typeface="Tahoma"/>
                <a:hlinkClick r:id="rId4" action="ppaction://hlinksldjump">
                  <a:extLst>
                    <a:ext uri="{A12FA001-AC4F-418D-AE19-62706E023703}">
                      <ahyp:hlinkClr xmlns:ahyp="http://schemas.microsoft.com/office/drawing/2018/hyperlinkcolor" val="tx"/>
                    </a:ext>
                  </a:extLst>
                </a:hlinkClick>
              </a:rPr>
              <a:t>Equity:</a:t>
            </a:r>
            <a:endParaRPr lang="en-US" sz="1400" dirty="0">
              <a:solidFill>
                <a:srgbClr val="FFC000"/>
              </a:solidFill>
              <a:latin typeface="Montserrat" panose="00000500000000000000" pitchFamily="2" charset="0"/>
              <a:cs typeface="Tahoma"/>
            </a:endParaRPr>
          </a:p>
          <a:p>
            <a:pPr marL="368300" marR="320675">
              <a:lnSpc>
                <a:spcPct val="100000"/>
              </a:lnSpc>
            </a:pPr>
            <a:r>
              <a:rPr lang="en-US" sz="1400" b="1" dirty="0">
                <a:latin typeface="Montserrat" panose="00000500000000000000" pitchFamily="2" charset="0"/>
                <a:cs typeface="Tahoma"/>
              </a:rPr>
              <a:t>Pay and Compensation, Recruit, Hire,  Promote, and Retain</a:t>
            </a:r>
            <a:endParaRPr lang="en-US" sz="1400" dirty="0">
              <a:latin typeface="Montserrat" panose="00000500000000000000" pitchFamily="2" charset="0"/>
              <a:cs typeface="Tahoma"/>
            </a:endParaRPr>
          </a:p>
          <a:p>
            <a:pPr marL="12700">
              <a:lnSpc>
                <a:spcPct val="100000"/>
              </a:lnSpc>
              <a:spcBef>
                <a:spcPts val="1800"/>
              </a:spcBef>
              <a:tabLst>
                <a:tab pos="367665" algn="l"/>
              </a:tabLst>
            </a:pPr>
            <a:r>
              <a:rPr lang="en-US" sz="1400" b="1" dirty="0">
                <a:latin typeface="Montserrat" panose="00000500000000000000" pitchFamily="2" charset="0"/>
                <a:cs typeface="Tahoma"/>
              </a:rPr>
              <a:t>12	</a:t>
            </a:r>
            <a:r>
              <a:rPr lang="en-US" sz="1400" b="1" dirty="0">
                <a:solidFill>
                  <a:schemeClr val="accent3">
                    <a:lumMod val="75000"/>
                  </a:schemeClr>
                </a:solidFill>
                <a:latin typeface="Montserrat" panose="00000500000000000000" pitchFamily="2" charset="0"/>
                <a:cs typeface="Tahoma"/>
                <a:hlinkClick r:id="rId5" action="ppaction://hlinksldjump">
                  <a:extLst>
                    <a:ext uri="{A12FA001-AC4F-418D-AE19-62706E023703}">
                      <ahyp:hlinkClr xmlns:ahyp="http://schemas.microsoft.com/office/drawing/2018/hyperlinkcolor" val="tx"/>
                    </a:ext>
                  </a:extLst>
                </a:hlinkClick>
              </a:rPr>
              <a:t>Inclusion:</a:t>
            </a:r>
            <a:endParaRPr lang="en-US" sz="1400" dirty="0">
              <a:solidFill>
                <a:schemeClr val="accent3">
                  <a:lumMod val="75000"/>
                </a:schemeClr>
              </a:solidFill>
              <a:latin typeface="Montserrat" panose="00000500000000000000" pitchFamily="2" charset="0"/>
              <a:cs typeface="Tahoma"/>
            </a:endParaRPr>
          </a:p>
          <a:p>
            <a:pPr marL="368300" marR="1057275">
              <a:lnSpc>
                <a:spcPct val="100000"/>
              </a:lnSpc>
            </a:pPr>
            <a:r>
              <a:rPr lang="en-US" sz="1400" b="1" dirty="0">
                <a:latin typeface="Montserrat" panose="00000500000000000000" pitchFamily="2" charset="0"/>
                <a:cs typeface="Tahoma"/>
              </a:rPr>
              <a:t>Professional Development  &amp; Inclusive culture</a:t>
            </a:r>
            <a:endParaRPr lang="en-US" sz="1400" dirty="0">
              <a:latin typeface="Montserrat" panose="00000500000000000000" pitchFamily="2" charset="0"/>
              <a:cs typeface="Tahoma"/>
            </a:endParaRPr>
          </a:p>
          <a:p>
            <a:pPr marL="12700">
              <a:lnSpc>
                <a:spcPct val="100000"/>
              </a:lnSpc>
              <a:spcBef>
                <a:spcPts val="1800"/>
              </a:spcBef>
              <a:tabLst>
                <a:tab pos="367665" algn="l"/>
              </a:tabLst>
            </a:pPr>
            <a:r>
              <a:rPr lang="en-US" sz="1400" b="1" dirty="0">
                <a:latin typeface="Montserrat" panose="00000500000000000000" pitchFamily="2" charset="0"/>
                <a:cs typeface="Tahoma"/>
              </a:rPr>
              <a:t>16	</a:t>
            </a:r>
            <a:r>
              <a:rPr lang="en-US" sz="1400" b="1" dirty="0">
                <a:solidFill>
                  <a:srgbClr val="0070C0"/>
                </a:solidFill>
                <a:latin typeface="Montserrat" panose="00000500000000000000" pitchFamily="2" charset="0"/>
                <a:cs typeface="Tahoma"/>
                <a:hlinkClick r:id="rId6" action="ppaction://hlinksldjump">
                  <a:extLst>
                    <a:ext uri="{A12FA001-AC4F-418D-AE19-62706E023703}">
                      <ahyp:hlinkClr xmlns:ahyp="http://schemas.microsoft.com/office/drawing/2018/hyperlinkcolor" val="tx"/>
                    </a:ext>
                  </a:extLst>
                </a:hlinkClick>
              </a:rPr>
              <a:t>Accessibility:</a:t>
            </a:r>
            <a:endParaRPr lang="en-US" sz="1400" dirty="0">
              <a:solidFill>
                <a:srgbClr val="0070C0"/>
              </a:solidFill>
              <a:latin typeface="Montserrat" panose="00000500000000000000" pitchFamily="2" charset="0"/>
              <a:cs typeface="Tahoma"/>
            </a:endParaRPr>
          </a:p>
          <a:p>
            <a:pPr marL="368300" marR="5080">
              <a:lnSpc>
                <a:spcPct val="100000"/>
              </a:lnSpc>
            </a:pPr>
            <a:r>
              <a:rPr lang="en-US" sz="1400" b="1" dirty="0">
                <a:latin typeface="Montserrat" panose="00000500000000000000" pitchFamily="2" charset="0"/>
                <a:cs typeface="Tahoma"/>
              </a:rPr>
              <a:t>Reasonable Accommodations (disability  &amp; religion), Physical Accessibility, Culture  of Accessibility, and Safe Workplaces and  Sexual Harassment</a:t>
            </a:r>
            <a:endParaRPr lang="en-US" sz="1400" dirty="0">
              <a:latin typeface="Montserrat" panose="00000500000000000000" pitchFamily="2" charset="0"/>
              <a:cs typeface="Tahoma"/>
            </a:endParaRPr>
          </a:p>
        </p:txBody>
      </p:sp>
      <p:sp>
        <p:nvSpPr>
          <p:cNvPr id="4" name="Footer Placeholder 3">
            <a:extLst>
              <a:ext uri="{FF2B5EF4-FFF2-40B4-BE49-F238E27FC236}">
                <a16:creationId xmlns:a16="http://schemas.microsoft.com/office/drawing/2014/main" id="{6336B647-154D-778B-9971-A26484C7EDB3}"/>
              </a:ext>
            </a:extLst>
          </p:cNvPr>
          <p:cNvSpPr>
            <a:spLocks noGrp="1"/>
          </p:cNvSpPr>
          <p:nvPr>
            <p:ph type="ftr" sz="quarter" idx="5"/>
          </p:nvPr>
        </p:nvSpPr>
        <p:spPr/>
        <p:txBody>
          <a:bodyPr/>
          <a:lstStyle/>
          <a:p>
            <a:pPr marL="12700">
              <a:lnSpc>
                <a:spcPct val="100000"/>
              </a:lnSpc>
              <a:spcBef>
                <a:spcPts val="110"/>
              </a:spcBef>
            </a:pPr>
            <a:r>
              <a:rPr lang="en-US" spc="50"/>
              <a:t>DEIA</a:t>
            </a:r>
            <a:r>
              <a:rPr lang="en-US" spc="60"/>
              <a:t> </a:t>
            </a:r>
            <a:r>
              <a:rPr lang="en-US" spc="50"/>
              <a:t>STRATEGIC</a:t>
            </a:r>
            <a:r>
              <a:rPr lang="en-US" spc="65"/>
              <a:t> </a:t>
            </a:r>
            <a:r>
              <a:rPr lang="en-US" spc="70"/>
              <a:t>PLAN</a:t>
            </a:r>
            <a:r>
              <a:rPr lang="en-US" spc="65"/>
              <a:t> </a:t>
            </a:r>
            <a:r>
              <a:rPr lang="en-US" spc="-70"/>
              <a:t>|</a:t>
            </a:r>
            <a:r>
              <a:rPr lang="en-US" spc="65"/>
              <a:t> </a:t>
            </a:r>
            <a:r>
              <a:rPr lang="en-US" spc="60"/>
              <a:t>2022</a:t>
            </a:r>
            <a:r>
              <a:rPr lang="en-US" spc="65"/>
              <a:t> </a:t>
            </a:r>
            <a:r>
              <a:rPr lang="en-US" spc="-10"/>
              <a:t>-</a:t>
            </a:r>
            <a:r>
              <a:rPr lang="en-US" spc="65"/>
              <a:t> </a:t>
            </a:r>
            <a:r>
              <a:rPr lang="en-US" spc="60"/>
              <a:t>2026</a:t>
            </a:r>
            <a:endParaRPr lang="en-US" spc="60" dirty="0"/>
          </a:p>
        </p:txBody>
      </p:sp>
      <p:sp>
        <p:nvSpPr>
          <p:cNvPr id="5" name="Slide Number Placeholder 4">
            <a:extLst>
              <a:ext uri="{FF2B5EF4-FFF2-40B4-BE49-F238E27FC236}">
                <a16:creationId xmlns:a16="http://schemas.microsoft.com/office/drawing/2014/main" id="{0B90A0E8-4A20-7D64-0C7C-A6448C2F0A6E}"/>
              </a:ext>
            </a:extLst>
          </p:cNvPr>
          <p:cNvSpPr>
            <a:spLocks noGrp="1"/>
          </p:cNvSpPr>
          <p:nvPr>
            <p:ph type="sldNum" sz="quarter" idx="7"/>
          </p:nvPr>
        </p:nvSpPr>
        <p:spPr/>
        <p:txBody>
          <a:bodyPr/>
          <a:lstStyle/>
          <a:p>
            <a:pPr marL="38100">
              <a:lnSpc>
                <a:spcPct val="100000"/>
              </a:lnSpc>
              <a:spcBef>
                <a:spcPts val="110"/>
              </a:spcBef>
            </a:pPr>
            <a:fld id="{81D60167-4931-47E6-BA6A-407CBD079E47}" type="slidenum">
              <a:rPr lang="en-US" spc="-35" smtClean="0"/>
              <a:t>3</a:t>
            </a:fld>
            <a:endParaRPr lang="en-US" spc="-3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901700" y="6412476"/>
            <a:ext cx="6265545" cy="2440940"/>
          </a:xfrm>
          <a:prstGeom prst="rect">
            <a:avLst/>
          </a:prstGeom>
        </p:spPr>
        <p:txBody>
          <a:bodyPr vert="horz" wrap="square" lIns="0" tIns="12700" rIns="0" bIns="0" rtlCol="0">
            <a:spAutoFit/>
          </a:bodyPr>
          <a:lstStyle/>
          <a:p>
            <a:pPr marL="12700">
              <a:lnSpc>
                <a:spcPct val="100000"/>
              </a:lnSpc>
              <a:spcBef>
                <a:spcPts val="100"/>
              </a:spcBef>
            </a:pPr>
            <a:r>
              <a:rPr sz="4800" b="1" dirty="0">
                <a:latin typeface="Montserrat" panose="00000500000000000000" pitchFamily="2" charset="0"/>
                <a:cs typeface="Tahoma"/>
              </a:rPr>
              <a:t>INTRODUCTION</a:t>
            </a:r>
            <a:endParaRPr sz="4800" dirty="0">
              <a:latin typeface="Montserrat" panose="00000500000000000000" pitchFamily="2" charset="0"/>
              <a:cs typeface="Tahoma"/>
            </a:endParaRPr>
          </a:p>
          <a:p>
            <a:pPr marL="12700" marR="5080">
              <a:lnSpc>
                <a:spcPct val="130200"/>
              </a:lnSpc>
              <a:spcBef>
                <a:spcPts val="760"/>
              </a:spcBef>
            </a:pPr>
            <a:r>
              <a:rPr lang="en-US" sz="1600" b="1" dirty="0">
                <a:latin typeface="Montserrat" panose="00000500000000000000" pitchFamily="2" charset="0"/>
                <a:cs typeface="Tahoma"/>
              </a:rPr>
              <a:t>DIGITALSPEC’s </a:t>
            </a:r>
            <a:r>
              <a:rPr sz="1600" b="1" dirty="0">
                <a:latin typeface="Montserrat" panose="00000500000000000000" pitchFamily="2" charset="0"/>
                <a:cs typeface="Tahoma"/>
              </a:rPr>
              <a:t>2022-2026 DIVERSITY,  EQUITY, INCLUSION, AND ACCESSIBILITY STRATEGIC PLAN  (THE PLAN) RESPONDS TO THE WHITE HOUSE’S</a:t>
            </a:r>
            <a:endParaRPr sz="1600" dirty="0">
              <a:latin typeface="Montserrat" panose="00000500000000000000" pitchFamily="2" charset="0"/>
              <a:cs typeface="Tahoma"/>
            </a:endParaRPr>
          </a:p>
          <a:p>
            <a:pPr marL="12700" marR="211454">
              <a:lnSpc>
                <a:spcPct val="130200"/>
              </a:lnSpc>
            </a:pPr>
            <a:r>
              <a:rPr sz="1600" b="1" dirty="0">
                <a:latin typeface="Montserrat" panose="00000500000000000000" pitchFamily="2" charset="0"/>
                <a:cs typeface="Tahoma"/>
              </a:rPr>
              <a:t>JUNE 25, 2021 EXECUTIVE ORDER 14035 ON ENHANCING  DEIA IN THE FEDERAL WORKFORCE.</a:t>
            </a:r>
            <a:endParaRPr sz="1600" dirty="0">
              <a:latin typeface="Montserrat" panose="00000500000000000000" pitchFamily="2" charset="0"/>
              <a:cs typeface="Tahoma"/>
            </a:endParaRPr>
          </a:p>
        </p:txBody>
      </p:sp>
      <p:sp>
        <p:nvSpPr>
          <p:cNvPr id="10" name="object 10"/>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11" name="object 11"/>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4</a:t>
            </a:r>
            <a:endParaRPr dirty="0">
              <a:latin typeface="Montserrat" panose="00000500000000000000" pitchFamily="2" charset="0"/>
            </a:endParaRPr>
          </a:p>
        </p:txBody>
      </p:sp>
      <p:pic>
        <p:nvPicPr>
          <p:cNvPr id="13" name="Picture 12">
            <a:extLst>
              <a:ext uri="{FF2B5EF4-FFF2-40B4-BE49-F238E27FC236}">
                <a16:creationId xmlns:a16="http://schemas.microsoft.com/office/drawing/2014/main" id="{0E27C37E-3936-324B-7459-7019B57C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984"/>
            <a:ext cx="7772400" cy="44594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8" name="object 8"/>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5</a:t>
            </a:r>
            <a:endParaRPr dirty="0">
              <a:latin typeface="Montserrat" panose="00000500000000000000" pitchFamily="2" charset="0"/>
            </a:endParaRPr>
          </a:p>
        </p:txBody>
      </p:sp>
      <p:sp>
        <p:nvSpPr>
          <p:cNvPr id="2" name="object 2"/>
          <p:cNvSpPr txBox="1"/>
          <p:nvPr/>
        </p:nvSpPr>
        <p:spPr>
          <a:xfrm>
            <a:off x="673100" y="1206499"/>
            <a:ext cx="6430289" cy="8114786"/>
          </a:xfrm>
          <a:prstGeom prst="rect">
            <a:avLst/>
          </a:prstGeom>
        </p:spPr>
        <p:txBody>
          <a:bodyPr vert="horz" wrap="square" lIns="0" tIns="12700" rIns="0" bIns="0" rtlCol="0">
            <a:spAutoFit/>
          </a:bodyPr>
          <a:lstStyle/>
          <a:p>
            <a:pPr marL="12700" marR="135890">
              <a:lnSpc>
                <a:spcPct val="106100"/>
              </a:lnSpc>
              <a:spcBef>
                <a:spcPts val="100"/>
              </a:spcBef>
            </a:pPr>
            <a:r>
              <a:rPr lang="en-US" sz="1100" dirty="0">
                <a:solidFill>
                  <a:srgbClr val="231F20"/>
                </a:solidFill>
                <a:latin typeface="Montserrat" panose="00000500000000000000" pitchFamily="2" charset="0"/>
                <a:cs typeface="Tahoma"/>
              </a:rPr>
              <a:t>DIGITALSPEC is a government IT &amp; business consulting vendor with 15+ years of experience and 100% federally cleared staff across 9+ locations in the US. We remain committed to fostering, cultivating and preserving a culture of diversity, equity, inclusion, &amp; accessibility at the workplace, as we view it as a key factor in attracting and retaining the best talent in the federal workspace.</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Our human capital is the most valuable asset we have. The collective sum of the individual differences, life experiences, knowledge, inventiveness, innovation, self-expression, unique capabilities and talent that our employees invest in their work represents a significant part of not only our culture, but our reputation and company’s achievement as well.</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We embrace and encourage our employees’ differences in age, color, disability, ethnicity, family or marital status, gender identity or expression, language, national origin, physical and mental ability, political affiliation, race, religion, sexual orientation, socio-economic status, veteran status, and other characteristics that make our employees unique.</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DIGITALSPEC’s diversity initiatives are applicable—but not limited—to our practices and policies on recruitment and selection; compensation and benefits; professional development and training; promotions; transfers; social and recreational programs; layoffs; terminations; and the ongoing development of a work environment built on the premise of gender and diversity equity that encourages and enforces:</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84150" marR="135890" indent="-171450">
              <a:lnSpc>
                <a:spcPct val="106100"/>
              </a:lnSpc>
              <a:spcBef>
                <a:spcPts val="100"/>
              </a:spcBef>
              <a:buFont typeface="Arial" panose="020B0604020202020204" pitchFamily="34" charset="0"/>
              <a:buChar char="•"/>
            </a:pPr>
            <a:r>
              <a:rPr lang="en-US" sz="1100" dirty="0">
                <a:solidFill>
                  <a:srgbClr val="231F20"/>
                </a:solidFill>
                <a:latin typeface="Montserrat" panose="00000500000000000000" pitchFamily="2" charset="0"/>
                <a:cs typeface="Tahoma"/>
              </a:rPr>
              <a:t>Respectful communication and cooperation between all employees.</a:t>
            </a:r>
          </a:p>
          <a:p>
            <a:pPr marL="184150" marR="135890" indent="-171450">
              <a:lnSpc>
                <a:spcPct val="106100"/>
              </a:lnSpc>
              <a:spcBef>
                <a:spcPts val="100"/>
              </a:spcBef>
              <a:buFont typeface="Arial" panose="020B0604020202020204" pitchFamily="34" charset="0"/>
              <a:buChar char="•"/>
            </a:pPr>
            <a:r>
              <a:rPr lang="en-US" sz="1100" dirty="0">
                <a:solidFill>
                  <a:srgbClr val="231F20"/>
                </a:solidFill>
                <a:latin typeface="Montserrat" panose="00000500000000000000" pitchFamily="2" charset="0"/>
                <a:cs typeface="Tahoma"/>
              </a:rPr>
              <a:t>Teamwork and employee participation, permitting the representation of all groups and employee perspectives.</a:t>
            </a:r>
          </a:p>
          <a:p>
            <a:pPr marL="184150" marR="135890" indent="-171450">
              <a:lnSpc>
                <a:spcPct val="106100"/>
              </a:lnSpc>
              <a:spcBef>
                <a:spcPts val="100"/>
              </a:spcBef>
              <a:buFont typeface="Arial" panose="020B0604020202020204" pitchFamily="34" charset="0"/>
              <a:buChar char="•"/>
            </a:pPr>
            <a:r>
              <a:rPr lang="en-US" sz="1100" dirty="0">
                <a:solidFill>
                  <a:srgbClr val="231F20"/>
                </a:solidFill>
                <a:latin typeface="Montserrat" panose="00000500000000000000" pitchFamily="2" charset="0"/>
                <a:cs typeface="Tahoma"/>
              </a:rPr>
              <a:t>Work/life balance through flexible work schedules to accommodate employees’ varying needs.</a:t>
            </a:r>
          </a:p>
          <a:p>
            <a:pPr marL="184150" marR="135890" indent="-171450">
              <a:lnSpc>
                <a:spcPct val="106100"/>
              </a:lnSpc>
              <a:spcBef>
                <a:spcPts val="100"/>
              </a:spcBef>
              <a:buFont typeface="Arial" panose="020B0604020202020204" pitchFamily="34" charset="0"/>
              <a:buChar char="•"/>
            </a:pPr>
            <a:r>
              <a:rPr lang="en-US" sz="1100" dirty="0">
                <a:solidFill>
                  <a:srgbClr val="231F20"/>
                </a:solidFill>
                <a:latin typeface="Montserrat" panose="00000500000000000000" pitchFamily="2" charset="0"/>
                <a:cs typeface="Tahoma"/>
              </a:rPr>
              <a:t>Employer and employee contributions to the communities we serve to promote a greater understanding and respect for diversity.</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All employees of DIGITALSPEC have a responsibility to treat others with dignity and respect at all times. All employees are expected to exhibit conduct that reflects inclusion during work, at work functions on or off the work site, and at all other company-sponsored and participative events. All employees are also required to attend and complete annual diversity awareness training to enhance their knowledge to fulfill this responsibility.</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Any employee found to have exhibited any inappropriate conduct or behavior against others may be subject to disciplinary action.</a:t>
            </a:r>
          </a:p>
          <a:p>
            <a:pPr marL="12700" marR="135890">
              <a:lnSpc>
                <a:spcPct val="106100"/>
              </a:lnSpc>
              <a:spcBef>
                <a:spcPts val="100"/>
              </a:spcBef>
            </a:pPr>
            <a:endParaRPr lang="en-US" sz="1100" dirty="0">
              <a:solidFill>
                <a:srgbClr val="231F20"/>
              </a:solidFill>
              <a:latin typeface="Montserrat" panose="00000500000000000000" pitchFamily="2" charset="0"/>
              <a:cs typeface="Tahoma"/>
            </a:endParaRPr>
          </a:p>
          <a:p>
            <a:pPr marL="12700" marR="135890">
              <a:lnSpc>
                <a:spcPct val="106100"/>
              </a:lnSpc>
              <a:spcBef>
                <a:spcPts val="100"/>
              </a:spcBef>
            </a:pPr>
            <a:r>
              <a:rPr lang="en-US" sz="1100" dirty="0">
                <a:solidFill>
                  <a:srgbClr val="231F20"/>
                </a:solidFill>
                <a:latin typeface="Montserrat" panose="00000500000000000000" pitchFamily="2" charset="0"/>
                <a:cs typeface="Tahoma"/>
              </a:rPr>
              <a:t>Employees who believe they have been subjected to any kind of discrimination that conflicts with the company’s diversity policy and initiatives should seek assistance from a supervisor or an HR representative.</a:t>
            </a:r>
            <a:endParaRPr lang="en-US" sz="1100" dirty="0">
              <a:latin typeface="Montserrat" panose="00000500000000000000" pitchFamily="2" charset="0"/>
              <a:cs typeface="Tahoma"/>
            </a:endParaRPr>
          </a:p>
        </p:txBody>
      </p:sp>
      <p:sp>
        <p:nvSpPr>
          <p:cNvPr id="9" name="object 3">
            <a:extLst>
              <a:ext uri="{FF2B5EF4-FFF2-40B4-BE49-F238E27FC236}">
                <a16:creationId xmlns:a16="http://schemas.microsoft.com/office/drawing/2014/main" id="{22DE325C-5ECC-22F8-BCE0-B9568524B998}"/>
              </a:ext>
            </a:extLst>
          </p:cNvPr>
          <p:cNvSpPr txBox="1"/>
          <p:nvPr/>
        </p:nvSpPr>
        <p:spPr>
          <a:xfrm>
            <a:off x="673100" y="393697"/>
            <a:ext cx="1505585" cy="330200"/>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Montserrat" panose="00000500000000000000" pitchFamily="2" charset="0"/>
                <a:cs typeface="Arial Black"/>
              </a:rPr>
              <a:t>Overview</a:t>
            </a:r>
            <a:endParaRPr sz="2000" b="1" dirty="0">
              <a:latin typeface="Montserrat" panose="00000500000000000000" pitchFamily="2" charset="0"/>
              <a:cs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901700" y="6412476"/>
            <a:ext cx="6265545"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latin typeface="Montserrat" panose="00000500000000000000" pitchFamily="2" charset="0"/>
                <a:cs typeface="Tahoma"/>
              </a:rPr>
              <a:t>The Policies</a:t>
            </a:r>
            <a:endParaRPr sz="1600" dirty="0">
              <a:latin typeface="Montserrat" panose="00000500000000000000" pitchFamily="2" charset="0"/>
              <a:cs typeface="Tahoma"/>
            </a:endParaRPr>
          </a:p>
        </p:txBody>
      </p:sp>
      <p:sp>
        <p:nvSpPr>
          <p:cNvPr id="10" name="object 10"/>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11" name="object 11"/>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6</a:t>
            </a:r>
            <a:endParaRPr dirty="0">
              <a:latin typeface="Montserrat" panose="00000500000000000000" pitchFamily="2" charset="0"/>
            </a:endParaRPr>
          </a:p>
        </p:txBody>
      </p:sp>
      <p:pic>
        <p:nvPicPr>
          <p:cNvPr id="3" name="Picture 2">
            <a:extLst>
              <a:ext uri="{FF2B5EF4-FFF2-40B4-BE49-F238E27FC236}">
                <a16:creationId xmlns:a16="http://schemas.microsoft.com/office/drawing/2014/main" id="{4B7F8BA1-3E12-75B0-EB95-605563001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984"/>
            <a:ext cx="7772400" cy="4662416"/>
          </a:xfrm>
          <a:prstGeom prst="rect">
            <a:avLst/>
          </a:prstGeom>
        </p:spPr>
      </p:pic>
    </p:spTree>
    <p:extLst>
      <p:ext uri="{BB962C8B-B14F-4D97-AF65-F5344CB8AC3E}">
        <p14:creationId xmlns:p14="http://schemas.microsoft.com/office/powerpoint/2010/main" val="3453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9" name="object 9"/>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7</a:t>
            </a:r>
            <a:endParaRPr dirty="0">
              <a:latin typeface="Montserrat" panose="00000500000000000000" pitchFamily="2" charset="0"/>
            </a:endParaRPr>
          </a:p>
        </p:txBody>
      </p:sp>
      <p:sp>
        <p:nvSpPr>
          <p:cNvPr id="7" name="object 7"/>
          <p:cNvSpPr txBox="1"/>
          <p:nvPr/>
        </p:nvSpPr>
        <p:spPr>
          <a:xfrm>
            <a:off x="901700" y="6125964"/>
            <a:ext cx="3803015" cy="2200474"/>
          </a:xfrm>
          <a:prstGeom prst="rect">
            <a:avLst/>
          </a:prstGeom>
        </p:spPr>
        <p:txBody>
          <a:bodyPr vert="horz" wrap="square" lIns="0" tIns="299085" rIns="0" bIns="0" rtlCol="0">
            <a:spAutoFit/>
          </a:bodyPr>
          <a:lstStyle/>
          <a:p>
            <a:pPr marL="12700">
              <a:lnSpc>
                <a:spcPct val="100000"/>
              </a:lnSpc>
              <a:spcBef>
                <a:spcPts val="2355"/>
              </a:spcBef>
            </a:pPr>
            <a:r>
              <a:rPr sz="4800" b="1" dirty="0">
                <a:latin typeface="Montserrat" panose="00000500000000000000" pitchFamily="2" charset="0"/>
                <a:cs typeface="Tahoma"/>
              </a:rPr>
              <a:t>DIVERSITY</a:t>
            </a:r>
            <a:endParaRPr sz="4800" dirty="0">
              <a:latin typeface="Montserrat" panose="00000500000000000000" pitchFamily="2" charset="0"/>
              <a:cs typeface="Tahoma"/>
            </a:endParaRPr>
          </a:p>
          <a:p>
            <a:pPr marL="12700" marR="5080">
              <a:lnSpc>
                <a:spcPct val="125000"/>
              </a:lnSpc>
              <a:spcBef>
                <a:spcPts val="340"/>
              </a:spcBef>
            </a:pPr>
            <a:r>
              <a:rPr sz="2000" b="1" dirty="0">
                <a:latin typeface="Montserrat" panose="00000500000000000000" pitchFamily="2" charset="0"/>
                <a:cs typeface="Tahoma"/>
              </a:rPr>
              <a:t>DEIA PROGRAM STRUCTURE  &amp; MANAGEMENT</a:t>
            </a:r>
            <a:endParaRPr sz="2000" dirty="0">
              <a:latin typeface="Montserrat" panose="00000500000000000000" pitchFamily="2" charset="0"/>
              <a:cs typeface="Tahoma"/>
            </a:endParaRPr>
          </a:p>
        </p:txBody>
      </p:sp>
      <p:pic>
        <p:nvPicPr>
          <p:cNvPr id="11" name="Picture 10">
            <a:extLst>
              <a:ext uri="{FF2B5EF4-FFF2-40B4-BE49-F238E27FC236}">
                <a16:creationId xmlns:a16="http://schemas.microsoft.com/office/drawing/2014/main" id="{CDD64FA4-AB39-2501-C9BA-1989CB94C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7300"/>
            <a:ext cx="7772400" cy="48684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73100" y="393697"/>
            <a:ext cx="1505585" cy="330200"/>
          </a:xfrm>
          <a:prstGeom prst="rect">
            <a:avLst/>
          </a:prstGeom>
        </p:spPr>
        <p:txBody>
          <a:bodyPr vert="horz" wrap="square" lIns="0" tIns="12700" rIns="0" bIns="0" rtlCol="0">
            <a:spAutoFit/>
          </a:bodyPr>
          <a:lstStyle/>
          <a:p>
            <a:pPr marL="12700">
              <a:lnSpc>
                <a:spcPct val="100000"/>
              </a:lnSpc>
              <a:spcBef>
                <a:spcPts val="100"/>
              </a:spcBef>
            </a:pPr>
            <a:r>
              <a:rPr sz="2000" b="1" dirty="0">
                <a:latin typeface="Montserrat" panose="00000500000000000000" pitchFamily="2" charset="0"/>
                <a:cs typeface="Arial Black"/>
              </a:rPr>
              <a:t>DIVERSITY</a:t>
            </a:r>
          </a:p>
        </p:txBody>
      </p:sp>
      <p:sp>
        <p:nvSpPr>
          <p:cNvPr id="4" name="object 4"/>
          <p:cNvSpPr txBox="1"/>
          <p:nvPr/>
        </p:nvSpPr>
        <p:spPr>
          <a:xfrm>
            <a:off x="685800" y="1257300"/>
            <a:ext cx="2057400" cy="179536"/>
          </a:xfrm>
          <a:prstGeom prst="rect">
            <a:avLst/>
          </a:prstGeom>
          <a:solidFill>
            <a:srgbClr val="D69C5F"/>
          </a:solidFill>
        </p:spPr>
        <p:txBody>
          <a:bodyPr vert="horz" wrap="square" lIns="0" tIns="0" rIns="0" bIns="0" rtlCol="0">
            <a:spAutoFit/>
          </a:bodyPr>
          <a:lstStyle/>
          <a:p>
            <a:pPr marL="50800">
              <a:lnSpc>
                <a:spcPts val="1400"/>
              </a:lnSpc>
            </a:pPr>
            <a:r>
              <a:rPr sz="1200" b="1" dirty="0">
                <a:solidFill>
                  <a:srgbClr val="FFFFFF"/>
                </a:solidFill>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5" name="object 5"/>
          <p:cNvSpPr txBox="1"/>
          <p:nvPr/>
        </p:nvSpPr>
        <p:spPr>
          <a:xfrm>
            <a:off x="673100" y="1551430"/>
            <a:ext cx="2907030" cy="763351"/>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Identify, analyze, and execute strategies to identify workplace barriers and/or biases hindering diversity.</a:t>
            </a:r>
            <a:endParaRPr sz="1200" dirty="0">
              <a:latin typeface="Montserrat" panose="00000500000000000000" pitchFamily="2" charset="0"/>
              <a:cs typeface="Tahoma"/>
            </a:endParaRPr>
          </a:p>
        </p:txBody>
      </p:sp>
      <p:sp>
        <p:nvSpPr>
          <p:cNvPr id="6" name="object 6"/>
          <p:cNvSpPr txBox="1"/>
          <p:nvPr/>
        </p:nvSpPr>
        <p:spPr>
          <a:xfrm>
            <a:off x="673100" y="2341370"/>
            <a:ext cx="2875915" cy="720454"/>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a:t>
            </a:r>
            <a:r>
              <a:rPr lang="en-US" sz="1100" b="1" dirty="0">
                <a:latin typeface="Montserrat" panose="00000500000000000000" pitchFamily="2" charset="0"/>
                <a:cs typeface="Tahoma"/>
              </a:rPr>
              <a:t>: </a:t>
            </a:r>
            <a:r>
              <a:rPr lang="en-US" sz="1100" dirty="0">
                <a:solidFill>
                  <a:srgbClr val="231F20"/>
                </a:solidFill>
                <a:latin typeface="Montserrat" panose="00000500000000000000" pitchFamily="2" charset="0"/>
                <a:cs typeface="Tahoma"/>
              </a:rPr>
              <a:t>Acquire, analyze, and act on workplace diversity data on a quarterly basis to ensure the workplace is fairly represented by ethnic backgrounds.</a:t>
            </a:r>
            <a:endParaRPr sz="1100" dirty="0">
              <a:latin typeface="Montserrat" panose="00000500000000000000" pitchFamily="2" charset="0"/>
              <a:cs typeface="Tahoma"/>
            </a:endParaRPr>
          </a:p>
        </p:txBody>
      </p:sp>
      <p:sp>
        <p:nvSpPr>
          <p:cNvPr id="7" name="object 7"/>
          <p:cNvSpPr txBox="1"/>
          <p:nvPr/>
        </p:nvSpPr>
        <p:spPr>
          <a:xfrm>
            <a:off x="673100" y="3291330"/>
            <a:ext cx="3080385" cy="2850652"/>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22479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Keep track of and analyze the workplace diversity regularly and hold meetings with HR/hiring team to stay on top of workplace diversity and equitability. </a:t>
            </a:r>
          </a:p>
          <a:p>
            <a:pPr marL="241300" marR="22479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Regularly update our ethnic and demographic categories to facilitate employees when they identify as a specific ethnic background (e.g. Latinx).</a:t>
            </a:r>
            <a:endParaRPr sz="1100" dirty="0">
              <a:latin typeface="Montserrat" panose="00000500000000000000" pitchFamily="2" charset="0"/>
              <a:cs typeface="Tahoma"/>
            </a:endParaRPr>
          </a:p>
          <a:p>
            <a:pPr marL="241300" marR="17145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Release the data to the DIGITALSPEC workplace to ensure impartiality and open communication.</a:t>
            </a:r>
          </a:p>
        </p:txBody>
      </p:sp>
      <p:sp>
        <p:nvSpPr>
          <p:cNvPr id="8" name="object 8"/>
          <p:cNvSpPr txBox="1"/>
          <p:nvPr/>
        </p:nvSpPr>
        <p:spPr>
          <a:xfrm>
            <a:off x="4000500" y="1257300"/>
            <a:ext cx="1866900" cy="179536"/>
          </a:xfrm>
          <a:prstGeom prst="rect">
            <a:avLst/>
          </a:prstGeom>
          <a:solidFill>
            <a:srgbClr val="D69C5F"/>
          </a:solidFill>
        </p:spPr>
        <p:txBody>
          <a:bodyPr vert="horz" wrap="square" lIns="0" tIns="0" rIns="0" bIns="0" rtlCol="0">
            <a:spAutoFit/>
          </a:bodyPr>
          <a:lstStyle/>
          <a:p>
            <a:pPr marL="50800">
              <a:lnSpc>
                <a:spcPts val="1400"/>
              </a:lnSpc>
            </a:pPr>
            <a:r>
              <a:rPr sz="1200" b="1" dirty="0">
                <a:solidFill>
                  <a:srgbClr val="FFFFFF"/>
                </a:solidFill>
                <a:latin typeface="Montserrat" panose="00000500000000000000" pitchFamily="2" charset="0"/>
                <a:cs typeface="Tahoma"/>
              </a:rPr>
              <a:t>PRIORITIES/GOALS:</a:t>
            </a:r>
            <a:endParaRPr sz="1200" dirty="0">
              <a:latin typeface="Montserrat" panose="00000500000000000000" pitchFamily="2" charset="0"/>
              <a:cs typeface="Tahoma"/>
            </a:endParaRPr>
          </a:p>
        </p:txBody>
      </p:sp>
      <p:sp>
        <p:nvSpPr>
          <p:cNvPr id="9" name="object 9"/>
          <p:cNvSpPr txBox="1"/>
          <p:nvPr/>
        </p:nvSpPr>
        <p:spPr>
          <a:xfrm>
            <a:off x="3987800" y="1551430"/>
            <a:ext cx="2624455" cy="379271"/>
          </a:xfrm>
          <a:prstGeom prst="rect">
            <a:avLst/>
          </a:prstGeom>
        </p:spPr>
        <p:txBody>
          <a:bodyPr vert="horz" wrap="square" lIns="0" tIns="5080" rIns="0" bIns="0" rtlCol="0">
            <a:spAutoFit/>
          </a:bodyPr>
          <a:lstStyle/>
          <a:p>
            <a:pPr marL="12700" marR="5080">
              <a:lnSpc>
                <a:spcPct val="104200"/>
              </a:lnSpc>
              <a:spcBef>
                <a:spcPts val="40"/>
              </a:spcBef>
            </a:pPr>
            <a:r>
              <a:rPr lang="en-US" sz="1200" b="1" dirty="0">
                <a:latin typeface="Montserrat" panose="00000500000000000000" pitchFamily="2" charset="0"/>
                <a:cs typeface="Tahoma"/>
              </a:rPr>
              <a:t>Create SOPs for HR for hiring and/or recruitment procedures</a:t>
            </a:r>
            <a:endParaRPr sz="1200" dirty="0">
              <a:latin typeface="Montserrat" panose="00000500000000000000" pitchFamily="2" charset="0"/>
              <a:cs typeface="Tahoma"/>
            </a:endParaRPr>
          </a:p>
        </p:txBody>
      </p:sp>
      <p:sp>
        <p:nvSpPr>
          <p:cNvPr id="10" name="object 10"/>
          <p:cNvSpPr txBox="1"/>
          <p:nvPr/>
        </p:nvSpPr>
        <p:spPr>
          <a:xfrm>
            <a:off x="3987800" y="2150870"/>
            <a:ext cx="2954020" cy="541046"/>
          </a:xfrm>
          <a:prstGeom prst="rect">
            <a:avLst/>
          </a:prstGeom>
        </p:spPr>
        <p:txBody>
          <a:bodyPr vert="horz" wrap="square" lIns="0" tIns="12700" rIns="0" bIns="0" rtlCol="0">
            <a:spAutoFit/>
          </a:bodyPr>
          <a:lstStyle/>
          <a:p>
            <a:pPr marL="12700" marR="5080">
              <a:lnSpc>
                <a:spcPct val="106100"/>
              </a:lnSpc>
              <a:spcBef>
                <a:spcPts val="100"/>
              </a:spcBef>
            </a:pPr>
            <a:r>
              <a:rPr sz="1100" b="1" dirty="0">
                <a:latin typeface="Montserrat" panose="00000500000000000000" pitchFamily="2" charset="0"/>
                <a:cs typeface="Tahoma"/>
              </a:rPr>
              <a:t>Strategy 1</a:t>
            </a:r>
            <a:r>
              <a:rPr lang="en-US" sz="1100" b="1" dirty="0">
                <a:latin typeface="Montserrat" panose="00000500000000000000" pitchFamily="2" charset="0"/>
                <a:cs typeface="Tahoma"/>
              </a:rPr>
              <a:t> </a:t>
            </a:r>
            <a:r>
              <a:rPr sz="1100" b="1" dirty="0">
                <a:latin typeface="Montserrat" panose="00000500000000000000" pitchFamily="2" charset="0"/>
                <a:cs typeface="Tahoma"/>
              </a:rPr>
              <a:t>: </a:t>
            </a:r>
            <a:r>
              <a:rPr sz="1100" dirty="0">
                <a:latin typeface="Montserrat" panose="00000500000000000000" pitchFamily="2" charset="0"/>
                <a:cs typeface="Tahoma"/>
              </a:rPr>
              <a:t>Establish </a:t>
            </a:r>
            <a:r>
              <a:rPr lang="en-US" sz="1100" dirty="0">
                <a:latin typeface="Montserrat" panose="00000500000000000000" pitchFamily="2" charset="0"/>
                <a:cs typeface="Tahoma"/>
              </a:rPr>
              <a:t>guidelines for HR to identify any implicit biases and/or hire impartially.</a:t>
            </a:r>
            <a:endParaRPr sz="1100" dirty="0">
              <a:latin typeface="Montserrat" panose="00000500000000000000" pitchFamily="2" charset="0"/>
              <a:cs typeface="Tahoma"/>
            </a:endParaRPr>
          </a:p>
        </p:txBody>
      </p:sp>
      <p:sp>
        <p:nvSpPr>
          <p:cNvPr id="11" name="object 11"/>
          <p:cNvSpPr txBox="1"/>
          <p:nvPr/>
        </p:nvSpPr>
        <p:spPr>
          <a:xfrm>
            <a:off x="3987800" y="2945753"/>
            <a:ext cx="2837815" cy="3074047"/>
          </a:xfrm>
          <a:prstGeom prst="rect">
            <a:avLst/>
          </a:prstGeom>
        </p:spPr>
        <p:txBody>
          <a:bodyPr vert="horz" wrap="square" lIns="0" tIns="12700" rIns="0" bIns="0" rtlCol="0">
            <a:spAutoFit/>
          </a:bodyPr>
          <a:lstStyle/>
          <a:p>
            <a:pPr marL="12700">
              <a:lnSpc>
                <a:spcPct val="100000"/>
              </a:lnSpc>
              <a:spcBef>
                <a:spcPts val="100"/>
              </a:spcBef>
            </a:pPr>
            <a:r>
              <a:rPr sz="1100" b="1" dirty="0">
                <a:latin typeface="Montserrat" panose="00000500000000000000" pitchFamily="2" charset="0"/>
                <a:cs typeface="Tahoma"/>
              </a:rPr>
              <a:t>Actions:</a:t>
            </a:r>
            <a:endParaRPr sz="1100" dirty="0">
              <a:latin typeface="Montserrat" panose="00000500000000000000" pitchFamily="2" charset="0"/>
              <a:cs typeface="Tahoma"/>
            </a:endParaRPr>
          </a:p>
          <a:p>
            <a:pPr marL="241300" marR="168910" indent="-114300">
              <a:lnSpc>
                <a:spcPct val="106100"/>
              </a:lnSpc>
              <a:spcBef>
                <a:spcPts val="900"/>
              </a:spcBef>
              <a:buClr>
                <a:srgbClr val="0088B2"/>
              </a:buClr>
              <a:buSzPct val="109090"/>
              <a:buChar char="•"/>
              <a:tabLst>
                <a:tab pos="241300" algn="l"/>
              </a:tabLst>
            </a:pPr>
            <a:r>
              <a:rPr sz="1100" dirty="0">
                <a:latin typeface="Montserrat" panose="00000500000000000000" pitchFamily="2" charset="0"/>
                <a:cs typeface="Tahoma"/>
              </a:rPr>
              <a:t>Create and announce DEIA </a:t>
            </a:r>
            <a:r>
              <a:rPr lang="en-US" sz="1100" dirty="0">
                <a:latin typeface="Montserrat" panose="00000500000000000000" pitchFamily="2" charset="0"/>
                <a:cs typeface="Tahoma"/>
              </a:rPr>
              <a:t>hiring requirements publicly. </a:t>
            </a:r>
          </a:p>
          <a:p>
            <a:pPr marL="241300" indent="-114300">
              <a:lnSpc>
                <a:spcPct val="100000"/>
              </a:lnSpc>
              <a:spcBef>
                <a:spcPts val="980"/>
              </a:spcBef>
              <a:buClr>
                <a:srgbClr val="0088B2"/>
              </a:buClr>
              <a:buSzPct val="109090"/>
              <a:buChar char="•"/>
              <a:tabLst>
                <a:tab pos="241300" algn="l"/>
              </a:tabLst>
            </a:pPr>
            <a:r>
              <a:rPr sz="1100" dirty="0">
                <a:latin typeface="Montserrat" panose="00000500000000000000" pitchFamily="2" charset="0"/>
                <a:cs typeface="Tahoma"/>
              </a:rPr>
              <a:t>Recognize </a:t>
            </a:r>
            <a:r>
              <a:rPr lang="en-US" sz="1100" dirty="0">
                <a:latin typeface="Montserrat" panose="00000500000000000000" pitchFamily="2" charset="0"/>
                <a:cs typeface="Tahoma"/>
              </a:rPr>
              <a:t>HR efforts for its adherence to DEIA policies.</a:t>
            </a:r>
            <a:endParaRPr sz="1100" dirty="0">
              <a:latin typeface="Montserrat" panose="00000500000000000000" pitchFamily="2" charset="0"/>
              <a:cs typeface="Tahoma"/>
            </a:endParaRPr>
          </a:p>
          <a:p>
            <a:pPr marL="241300" marR="96520" indent="-114300">
              <a:lnSpc>
                <a:spcPct val="106100"/>
              </a:lnSpc>
              <a:spcBef>
                <a:spcPts val="900"/>
              </a:spcBef>
              <a:buClr>
                <a:srgbClr val="0088B2"/>
              </a:buClr>
              <a:buSzPct val="109090"/>
              <a:buChar char="•"/>
              <a:tabLst>
                <a:tab pos="241300" algn="l"/>
              </a:tabLst>
            </a:pPr>
            <a:r>
              <a:rPr sz="1100" dirty="0">
                <a:latin typeface="Montserrat" panose="00000500000000000000" pitchFamily="2" charset="0"/>
                <a:cs typeface="Tahoma"/>
              </a:rPr>
              <a:t>Explore </a:t>
            </a:r>
            <a:r>
              <a:rPr lang="en-US" sz="1100" dirty="0">
                <a:latin typeface="Montserrat" panose="00000500000000000000" pitchFamily="2" charset="0"/>
                <a:cs typeface="Tahoma"/>
              </a:rPr>
              <a:t>hiring a dedicated DEIA officer to optimize and enforce company-wide DEIA policies.</a:t>
            </a:r>
          </a:p>
          <a:p>
            <a:pPr marL="241300" marR="9652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Introduce DEIA training as a mandatory part of onboarding for new recruits.</a:t>
            </a:r>
          </a:p>
          <a:p>
            <a:pPr marL="241300" marR="96520" indent="-114300">
              <a:lnSpc>
                <a:spcPct val="106100"/>
              </a:lnSpc>
              <a:spcBef>
                <a:spcPts val="900"/>
              </a:spcBef>
              <a:buClr>
                <a:srgbClr val="0088B2"/>
              </a:buClr>
              <a:buSzPct val="109090"/>
              <a:buChar char="•"/>
              <a:tabLst>
                <a:tab pos="241300" algn="l"/>
              </a:tabLst>
            </a:pPr>
            <a:r>
              <a:rPr lang="en-US" sz="1100" dirty="0">
                <a:latin typeface="Montserrat" panose="00000500000000000000" pitchFamily="2" charset="0"/>
                <a:cs typeface="Tahoma"/>
              </a:rPr>
              <a:t>Send executives and employees to training seminars highlighting the importance of DEIA policies.</a:t>
            </a:r>
            <a:endParaRPr sz="1100" dirty="0">
              <a:latin typeface="Montserrat" panose="00000500000000000000" pitchFamily="2" charset="0"/>
              <a:cs typeface="Tahoma"/>
            </a:endParaRPr>
          </a:p>
        </p:txBody>
      </p:sp>
      <p:sp>
        <p:nvSpPr>
          <p:cNvPr id="16" name="object 16"/>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17" name="object 17"/>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8</a:t>
            </a:r>
            <a:endParaRPr dirty="0">
              <a:latin typeface="Montserrat" panose="00000500000000000000" pitchFamily="2" charset="0"/>
            </a:endParaRPr>
          </a:p>
        </p:txBody>
      </p:sp>
      <p:pic>
        <p:nvPicPr>
          <p:cNvPr id="20" name="Picture 19">
            <a:extLst>
              <a:ext uri="{FF2B5EF4-FFF2-40B4-BE49-F238E27FC236}">
                <a16:creationId xmlns:a16="http://schemas.microsoft.com/office/drawing/2014/main" id="{FF6C9616-41BC-2211-2C68-D70356A7BF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05525"/>
            <a:ext cx="7772400" cy="2233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ftr" sz="quarter" idx="5"/>
          </p:nvPr>
        </p:nvSpPr>
        <p:spPr>
          <a:xfrm>
            <a:off x="673100" y="9400958"/>
            <a:ext cx="1741170" cy="121828"/>
          </a:xfrm>
          <a:prstGeom prst="rect">
            <a:avLst/>
          </a:prstGeom>
        </p:spPr>
        <p:txBody>
          <a:bodyPr vert="horz" wrap="square" lIns="0" tIns="13970" rIns="0" bIns="0" rtlCol="0">
            <a:spAutoFit/>
          </a:bodyPr>
          <a:lstStyle/>
          <a:p>
            <a:pPr marL="12700">
              <a:lnSpc>
                <a:spcPct val="100000"/>
              </a:lnSpc>
              <a:spcBef>
                <a:spcPts val="110"/>
              </a:spcBef>
            </a:pPr>
            <a:r>
              <a:rPr dirty="0">
                <a:latin typeface="Montserrat" panose="00000500000000000000" pitchFamily="2" charset="0"/>
              </a:rPr>
              <a:t>DEIA STRATEGIC PLAN | 2022 - 2026</a:t>
            </a:r>
          </a:p>
        </p:txBody>
      </p:sp>
      <p:sp>
        <p:nvSpPr>
          <p:cNvPr id="9" name="object 9"/>
          <p:cNvSpPr txBox="1">
            <a:spLocks noGrp="1"/>
          </p:cNvSpPr>
          <p:nvPr>
            <p:ph type="sldNum" sz="quarter" idx="7"/>
          </p:nvPr>
        </p:nvSpPr>
        <p:spPr>
          <a:xfrm>
            <a:off x="6924319" y="9393173"/>
            <a:ext cx="179070" cy="137217"/>
          </a:xfrm>
          <a:prstGeom prst="rect">
            <a:avLst/>
          </a:prstGeom>
        </p:spPr>
        <p:txBody>
          <a:bodyPr vert="horz" wrap="square" lIns="0" tIns="13970" rIns="0" bIns="0" rtlCol="0">
            <a:spAutoFit/>
          </a:bodyPr>
          <a:lstStyle/>
          <a:p>
            <a:pPr marL="38100">
              <a:lnSpc>
                <a:spcPct val="100000"/>
              </a:lnSpc>
              <a:spcBef>
                <a:spcPts val="110"/>
              </a:spcBef>
            </a:pPr>
            <a:r>
              <a:rPr lang="en-US" dirty="0">
                <a:latin typeface="Montserrat" panose="00000500000000000000" pitchFamily="2" charset="0"/>
              </a:rPr>
              <a:t>9</a:t>
            </a:r>
            <a:endParaRPr dirty="0">
              <a:latin typeface="Montserrat" panose="00000500000000000000" pitchFamily="2" charset="0"/>
            </a:endParaRPr>
          </a:p>
        </p:txBody>
      </p:sp>
      <p:sp>
        <p:nvSpPr>
          <p:cNvPr id="7" name="object 7"/>
          <p:cNvSpPr txBox="1"/>
          <p:nvPr/>
        </p:nvSpPr>
        <p:spPr>
          <a:xfrm>
            <a:off x="901700" y="6125964"/>
            <a:ext cx="4809490" cy="2200474"/>
          </a:xfrm>
          <a:prstGeom prst="rect">
            <a:avLst/>
          </a:prstGeom>
        </p:spPr>
        <p:txBody>
          <a:bodyPr vert="horz" wrap="square" lIns="0" tIns="299085" rIns="0" bIns="0" rtlCol="0">
            <a:spAutoFit/>
          </a:bodyPr>
          <a:lstStyle/>
          <a:p>
            <a:pPr marL="12700">
              <a:lnSpc>
                <a:spcPct val="100000"/>
              </a:lnSpc>
              <a:spcBef>
                <a:spcPts val="2355"/>
              </a:spcBef>
            </a:pPr>
            <a:r>
              <a:rPr sz="4800" b="1" dirty="0">
                <a:solidFill>
                  <a:srgbClr val="231F20"/>
                </a:solidFill>
                <a:latin typeface="Montserrat" panose="00000500000000000000" pitchFamily="2" charset="0"/>
                <a:cs typeface="Tahoma"/>
              </a:rPr>
              <a:t>EQUITY</a:t>
            </a:r>
            <a:endParaRPr sz="4800">
              <a:latin typeface="Montserrat" panose="00000500000000000000" pitchFamily="2" charset="0"/>
              <a:cs typeface="Tahoma"/>
            </a:endParaRPr>
          </a:p>
          <a:p>
            <a:pPr marL="12700" marR="5080">
              <a:lnSpc>
                <a:spcPct val="125000"/>
              </a:lnSpc>
              <a:spcBef>
                <a:spcPts val="340"/>
              </a:spcBef>
            </a:pPr>
            <a:r>
              <a:rPr sz="2000" b="1" dirty="0">
                <a:solidFill>
                  <a:srgbClr val="231F20"/>
                </a:solidFill>
                <a:latin typeface="Montserrat" panose="00000500000000000000" pitchFamily="2" charset="0"/>
                <a:cs typeface="Tahoma"/>
              </a:rPr>
              <a:t>PAY AND COMPENSATION, RECRUIT,  HIRE, PROMOTE, AND RETAIN</a:t>
            </a:r>
            <a:endParaRPr sz="2000">
              <a:latin typeface="Montserrat" panose="00000500000000000000" pitchFamily="2" charset="0"/>
              <a:cs typeface="Tahoma"/>
            </a:endParaRPr>
          </a:p>
        </p:txBody>
      </p:sp>
      <p:pic>
        <p:nvPicPr>
          <p:cNvPr id="11" name="Picture 10">
            <a:extLst>
              <a:ext uri="{FF2B5EF4-FFF2-40B4-BE49-F238E27FC236}">
                <a16:creationId xmlns:a16="http://schemas.microsoft.com/office/drawing/2014/main" id="{D52017BF-B36C-5FBC-5616-9D7023337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2405"/>
            <a:ext cx="7772400" cy="49507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TotalTime>
  <Words>1745</Words>
  <Application>Microsoft Office PowerPoint</Application>
  <PresentationFormat>Custom</PresentationFormat>
  <Paragraphs>146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vt:lpstr>
      <vt:lpstr>Tahoma</vt:lpstr>
      <vt:lpstr>Times New Roman</vt:lpstr>
      <vt:lpstr>Office Theme</vt:lpstr>
      <vt:lpstr>Diversity, Equity, Inclusion and  Accessibility (DEIA) Strategic Plan</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Equity, Inclusion and  Accessibility (DEIA) Strategic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Inclusion and Accessibility (DEIA) Strategic Plan</dc:title>
  <dc:creator>United States Department of State</dc:creator>
  <cp:lastModifiedBy>ali khan</cp:lastModifiedBy>
  <cp:revision>9</cp:revision>
  <dcterms:created xsi:type="dcterms:W3CDTF">2022-12-20T01:00:21Z</dcterms:created>
  <dcterms:modified xsi:type="dcterms:W3CDTF">2023-05-02T08:45:52Z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2022-09-08T00:00:00Z</vt:filetime>
  </property>
  <property fmtid="{D5CDD505-2E9C-101B-9397-08002B2CF9AE}" pid="3" name="Creator">
    <vt:lpwstr>Adobe InDesign 17.4 (Macintosh)</vt:lpwstr>
  </property>
  <property fmtid="{D5CDD505-2E9C-101B-9397-08002B2CF9AE}" pid="4" name="LastSaved">
    <vt:filetime>2022-12-20T00:00:00Z</vt:filetime>
  </property>
</Properties>
</file>